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30"/>
  </p:notesMasterIdLst>
  <p:sldIdLst>
    <p:sldId id="256" r:id="rId2"/>
    <p:sldId id="312" r:id="rId3"/>
    <p:sldId id="405" r:id="rId4"/>
    <p:sldId id="311" r:id="rId5"/>
    <p:sldId id="340" r:id="rId6"/>
    <p:sldId id="383" r:id="rId7"/>
    <p:sldId id="328" r:id="rId8"/>
    <p:sldId id="270" r:id="rId9"/>
    <p:sldId id="274" r:id="rId10"/>
    <p:sldId id="314" r:id="rId11"/>
    <p:sldId id="331" r:id="rId12"/>
    <p:sldId id="407" r:id="rId13"/>
    <p:sldId id="384" r:id="rId14"/>
    <p:sldId id="395" r:id="rId15"/>
    <p:sldId id="404" r:id="rId16"/>
    <p:sldId id="396" r:id="rId17"/>
    <p:sldId id="400" r:id="rId18"/>
    <p:sldId id="401" r:id="rId19"/>
    <p:sldId id="361" r:id="rId20"/>
    <p:sldId id="406" r:id="rId21"/>
    <p:sldId id="337" r:id="rId22"/>
    <p:sldId id="349" r:id="rId23"/>
    <p:sldId id="402" r:id="rId24"/>
    <p:sldId id="387" r:id="rId25"/>
    <p:sldId id="403" r:id="rId26"/>
    <p:sldId id="386" r:id="rId27"/>
    <p:sldId id="397" r:id="rId28"/>
    <p:sldId id="398" r:id="rId2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4775209-FB65-6E4C-A4B5-03E9A1CDD9DE}">
          <p14:sldIdLst>
            <p14:sldId id="256"/>
            <p14:sldId id="312"/>
            <p14:sldId id="405"/>
            <p14:sldId id="311"/>
            <p14:sldId id="340"/>
            <p14:sldId id="383"/>
            <p14:sldId id="328"/>
            <p14:sldId id="270"/>
            <p14:sldId id="274"/>
            <p14:sldId id="314"/>
            <p14:sldId id="331"/>
            <p14:sldId id="407"/>
            <p14:sldId id="384"/>
            <p14:sldId id="395"/>
            <p14:sldId id="404"/>
            <p14:sldId id="396"/>
            <p14:sldId id="400"/>
            <p14:sldId id="401"/>
            <p14:sldId id="361"/>
            <p14:sldId id="406"/>
            <p14:sldId id="337"/>
            <p14:sldId id="349"/>
            <p14:sldId id="402"/>
            <p14:sldId id="387"/>
            <p14:sldId id="403"/>
            <p14:sldId id="386"/>
            <p14:sldId id="397"/>
            <p14:sldId id="398"/>
          </p14:sldIdLst>
        </p14:section>
        <p14:section name="FactorAnalysis" id="{84128FA3-A08F-6D4D-9FEC-8F823795C346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15" userDrawn="1">
          <p15:clr>
            <a:srgbClr val="A4A3A4"/>
          </p15:clr>
        </p15:guide>
        <p15:guide id="2" pos="290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700FF"/>
    <a:srgbClr val="FF0100"/>
    <a:srgbClr val="F8D4B3"/>
    <a:srgbClr val="78E505"/>
    <a:srgbClr val="FFFF00"/>
    <a:srgbClr val="00FFFF"/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32" autoAdjust="0"/>
    <p:restoredTop sz="81449" autoAdjust="0"/>
  </p:normalViewPr>
  <p:slideViewPr>
    <p:cSldViewPr snapToGrid="0" snapToObjects="1" showGuides="1">
      <p:cViewPr varScale="1">
        <p:scale>
          <a:sx n="87" d="100"/>
          <a:sy n="87" d="100"/>
        </p:scale>
        <p:origin x="1480" y="184"/>
      </p:cViewPr>
      <p:guideLst>
        <p:guide orient="horz" pos="2115"/>
        <p:guide pos="2903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notesMaster" Target="notesMasters/notesMaster1.xml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heme" Target="theme/theme1.xml"/><Relationship Id="rId3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BB2FB6-4886-1B4B-A4B6-A0DC4297E045}" type="datetimeFigureOut">
              <a:rPr lang="en-US" smtClean="0"/>
              <a:t>9/22/17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A2FA91-5F73-9642-AF24-4A2A88CFD5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1614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FA91-5F73-9642-AF24-4A2A88CFD52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5672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dirty="0" smtClean="0"/>
              <a:t>RGC_10-2</a:t>
            </a:r>
            <a:r>
              <a:rPr lang="ja-JP" altLang="en-US" dirty="0" smtClean="0"/>
              <a:t>と</a:t>
            </a:r>
            <a:r>
              <a:rPr lang="en-US" altLang="ja-JP" dirty="0" smtClean="0"/>
              <a:t>RGC_OCT</a:t>
            </a:r>
            <a:r>
              <a:rPr lang="ja-JP" altLang="en-US" dirty="0" smtClean="0"/>
              <a:t>の関係を、３６０</a:t>
            </a:r>
            <a:r>
              <a:rPr lang="en-US" altLang="ja-JP" dirty="0" smtClean="0"/>
              <a:t>°</a:t>
            </a:r>
            <a:r>
              <a:rPr lang="ja-JP" altLang="en-US" dirty="0" smtClean="0"/>
              <a:t>と１８０</a:t>
            </a:r>
            <a:r>
              <a:rPr lang="en-US" altLang="ja-JP" dirty="0" smtClean="0"/>
              <a:t>°</a:t>
            </a:r>
            <a:r>
              <a:rPr lang="ja-JP" altLang="en-US" dirty="0" smtClean="0"/>
              <a:t>でしめします。青色が３６０</a:t>
            </a:r>
            <a:r>
              <a:rPr lang="en-US" altLang="ja-JP" dirty="0" smtClean="0"/>
              <a:t>°</a:t>
            </a:r>
            <a:r>
              <a:rPr lang="ja-JP" altLang="en-US" dirty="0" smtClean="0"/>
              <a:t>、赤色が１８０</a:t>
            </a:r>
            <a:r>
              <a:rPr lang="en-US" altLang="ja-JP" dirty="0" smtClean="0"/>
              <a:t>°</a:t>
            </a:r>
            <a:r>
              <a:rPr lang="ja-JP" altLang="en-US" dirty="0" smtClean="0"/>
              <a:t>です。両者とも相関はよいが、３６０</a:t>
            </a:r>
            <a:r>
              <a:rPr lang="en-US" altLang="ja-JP" dirty="0" smtClean="0"/>
              <a:t>°</a:t>
            </a:r>
            <a:r>
              <a:rPr lang="ja-JP" altLang="en-US" dirty="0" smtClean="0"/>
              <a:t>の方が、傾き１に近くより良いモデルであることがわかます。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FA91-5F73-9642-AF24-4A2A88CFD52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0430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dirty="0" smtClean="0"/>
              <a:t>そこで</a:t>
            </a:r>
            <a:r>
              <a:rPr lang="en-US" altLang="ja-JP" dirty="0" smtClean="0"/>
              <a:t>RGC_HFA</a:t>
            </a:r>
            <a:r>
              <a:rPr lang="ja-JP" altLang="en-US" dirty="0" smtClean="0"/>
              <a:t>と</a:t>
            </a:r>
            <a:r>
              <a:rPr lang="en-US" altLang="ja-JP" dirty="0" smtClean="0"/>
              <a:t>RGC_OCT</a:t>
            </a:r>
            <a:r>
              <a:rPr lang="ja-JP" altLang="en-US" dirty="0" smtClean="0"/>
              <a:t>の相関を、</a:t>
            </a:r>
            <a:r>
              <a:rPr lang="en-US" altLang="ja-JP" dirty="0" err="1" smtClean="0"/>
              <a:t>cpRNFL</a:t>
            </a:r>
            <a:r>
              <a:rPr lang="ja-JP" altLang="en-US" dirty="0" smtClean="0"/>
              <a:t>の角度ごとに調べました。左図は９０度ごとに積算（せきさん）した</a:t>
            </a:r>
            <a:r>
              <a:rPr lang="en-US" altLang="ja-JP" dirty="0" smtClean="0"/>
              <a:t>RGC_OCT</a:t>
            </a:r>
            <a:r>
              <a:rPr lang="ja-JP" altLang="en-US" dirty="0" smtClean="0"/>
              <a:t>と</a:t>
            </a:r>
            <a:r>
              <a:rPr lang="en-US" altLang="ja-JP" dirty="0" smtClean="0"/>
              <a:t>RGC_10-2</a:t>
            </a:r>
            <a:r>
              <a:rPr lang="ja-JP" altLang="en-US" dirty="0" smtClean="0"/>
              <a:t>の散布図、ウズに角度ごとの</a:t>
            </a:r>
            <a:r>
              <a:rPr lang="en-US" altLang="ja-JP" dirty="0" smtClean="0"/>
              <a:t>RGC_HFA</a:t>
            </a:r>
            <a:r>
              <a:rPr lang="ja-JP" altLang="en-US" dirty="0" smtClean="0"/>
              <a:t>と</a:t>
            </a:r>
            <a:r>
              <a:rPr lang="en-US" altLang="ja-JP" dirty="0" smtClean="0"/>
              <a:t>RGC_OCT</a:t>
            </a:r>
            <a:r>
              <a:rPr lang="ja-JP" altLang="en-US" dirty="0" smtClean="0"/>
              <a:t>との回帰直線の傾きを示します。</a:t>
            </a:r>
            <a:endParaRPr lang="en-US" dirty="0" smtClean="0"/>
          </a:p>
          <a:p>
            <a:r>
              <a:rPr lang="ja-JP" altLang="en-US" dirty="0" smtClean="0"/>
              <a:t>右図から、</a:t>
            </a:r>
            <a:r>
              <a:rPr lang="en-US" dirty="0" smtClean="0"/>
              <a:t>cpRNFLT</a:t>
            </a:r>
            <a:r>
              <a:rPr lang="ja-JP" altLang="en-US" dirty="0" smtClean="0"/>
              <a:t>の角度を増加させるほど、</a:t>
            </a:r>
            <a:r>
              <a:rPr lang="en-US" altLang="ja-JP" dirty="0" smtClean="0"/>
              <a:t>RGC_HFA</a:t>
            </a:r>
            <a:r>
              <a:rPr lang="ja-JP" altLang="en-US" dirty="0" smtClean="0"/>
              <a:t>との対応が改善しました。結果、</a:t>
            </a:r>
            <a:r>
              <a:rPr lang="en-US" altLang="ja-JP" dirty="0" smtClean="0"/>
              <a:t>RGC_OCT</a:t>
            </a:r>
            <a:r>
              <a:rPr lang="ja-JP" altLang="en-US" dirty="0" smtClean="0"/>
              <a:t>は</a:t>
            </a:r>
            <a:r>
              <a:rPr lang="en-US" altLang="ja-JP" dirty="0" smtClean="0"/>
              <a:t>cpRNFLT360°</a:t>
            </a:r>
            <a:r>
              <a:rPr lang="ja-JP" altLang="en-US" dirty="0" smtClean="0"/>
              <a:t>を採用すると、回帰直線の傾きは１に近づき、最良の結果となりました。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FA91-5F73-9642-AF24-4A2A88CFD52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0955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 smtClean="0"/>
              <a:t>次に</a:t>
            </a:r>
            <a:r>
              <a:rPr kumimoji="1" lang="ja-JP" altLang="en-US" sz="1200" dirty="0" smtClean="0"/>
              <a:t>同時期の同一対象群で</a:t>
            </a:r>
            <a:r>
              <a:rPr kumimoji="1" lang="en-US" altLang="ja-JP" sz="1200" dirty="0" smtClean="0"/>
              <a:t>HFA10-2</a:t>
            </a:r>
            <a:r>
              <a:rPr kumimoji="1" lang="ja-JP" altLang="en-US" sz="1200" dirty="0" smtClean="0"/>
              <a:t>と</a:t>
            </a:r>
            <a:r>
              <a:rPr kumimoji="1" lang="en-US" altLang="ja-JP" sz="1200" dirty="0" smtClean="0"/>
              <a:t>HFA30-2</a:t>
            </a:r>
            <a:r>
              <a:rPr kumimoji="1" lang="ja-JP" altLang="en-US" sz="1200" dirty="0" smtClean="0"/>
              <a:t>を</a:t>
            </a:r>
            <a:r>
              <a:rPr kumimoji="1" lang="en-US" altLang="ja-JP" sz="1200" dirty="0" smtClean="0">
                <a:solidFill>
                  <a:srgbClr val="FF0100"/>
                </a:solidFill>
              </a:rPr>
              <a:t>3</a:t>
            </a:r>
            <a:r>
              <a:rPr kumimoji="1" lang="ja-JP" altLang="en-US" sz="1200" dirty="0" smtClean="0"/>
              <a:t>ヶ月以内に行っていた</a:t>
            </a:r>
            <a:r>
              <a:rPr kumimoji="1" lang="en-US" altLang="ja-JP" sz="1200" dirty="0" smtClean="0">
                <a:solidFill>
                  <a:srgbClr val="FF0100"/>
                </a:solidFill>
              </a:rPr>
              <a:t>45</a:t>
            </a:r>
            <a:r>
              <a:rPr kumimoji="1" lang="ja-JP" altLang="en-US" sz="1200" dirty="0" smtClean="0"/>
              <a:t>例</a:t>
            </a:r>
            <a:r>
              <a:rPr kumimoji="1" lang="en-US" altLang="ja-JP" sz="1200" dirty="0" smtClean="0">
                <a:solidFill>
                  <a:srgbClr val="FF0100"/>
                </a:solidFill>
              </a:rPr>
              <a:t>86</a:t>
            </a:r>
            <a:r>
              <a:rPr kumimoji="1" lang="ja-JP" altLang="en-US" sz="1200" dirty="0" smtClean="0"/>
              <a:t>データセットについて検討を行いました</a:t>
            </a:r>
            <a:r>
              <a:rPr kumimoji="1" lang="en-US" altLang="ja-JP" sz="1200" dirty="0" smtClean="0"/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dirty="0" smtClean="0"/>
              <a:t>HFA30-2</a:t>
            </a:r>
            <a:r>
              <a:rPr kumimoji="1" lang="ja-JP" altLang="en-US" sz="1200" dirty="0" smtClean="0"/>
              <a:t>から</a:t>
            </a:r>
            <a:r>
              <a:rPr kumimoji="1" lang="en-US" altLang="ja-JP" sz="1200" dirty="0" smtClean="0"/>
              <a:t>24-2</a:t>
            </a:r>
            <a:r>
              <a:rPr kumimoji="1" lang="ja-JP" altLang="en-US" sz="1200" dirty="0" err="1" smtClean="0"/>
              <a:t>の測</a:t>
            </a:r>
            <a:r>
              <a:rPr kumimoji="1" lang="ja-JP" altLang="en-US" sz="1200" dirty="0" smtClean="0"/>
              <a:t>定点を使用して推定</a:t>
            </a:r>
            <a:r>
              <a:rPr kumimoji="1" lang="en-US" altLang="ja-JP" sz="1200" dirty="0" smtClean="0"/>
              <a:t>RGC</a:t>
            </a:r>
            <a:r>
              <a:rPr kumimoji="1" lang="ja-JP" altLang="en-US" sz="1200" dirty="0" err="1" smtClean="0"/>
              <a:t>を算</a:t>
            </a:r>
            <a:r>
              <a:rPr kumimoji="1" lang="ja-JP" altLang="en-US" sz="1200" dirty="0" smtClean="0"/>
              <a:t>出しました</a:t>
            </a:r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FA91-5F73-9642-AF24-4A2A88CFD52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8795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RGC_24-2</a:t>
            </a:r>
            <a:r>
              <a:rPr kumimoji="1" lang="ja-JP" altLang="en-US" dirty="0" smtClean="0"/>
              <a:t>の推定が平均</a:t>
            </a:r>
            <a:r>
              <a:rPr kumimoji="1" lang="en-US" altLang="ja-JP" sz="1200" dirty="0" smtClean="0"/>
              <a:t>81</a:t>
            </a:r>
            <a:r>
              <a:rPr kumimoji="1" lang="ja-JP" altLang="en-US" sz="1200" dirty="0" smtClean="0"/>
              <a:t>万</a:t>
            </a:r>
            <a:r>
              <a:rPr kumimoji="1" lang="en-US" altLang="ja-JP" sz="1200" dirty="0" smtClean="0"/>
              <a:t>7915</a:t>
            </a:r>
            <a:r>
              <a:rPr kumimoji="1" lang="ja-JP" altLang="en-US" sz="1200" dirty="0" smtClean="0">
                <a:solidFill>
                  <a:srgbClr val="FF0000"/>
                </a:solidFill>
              </a:rPr>
              <a:t>セル</a:t>
            </a:r>
            <a:r>
              <a:rPr kumimoji="1" lang="ja-JP" altLang="en-US" sz="1200" dirty="0" err="1" smtClean="0">
                <a:solidFill>
                  <a:srgbClr val="FF0000"/>
                </a:solidFill>
              </a:rPr>
              <a:t>？</a:t>
            </a:r>
            <a:r>
              <a:rPr kumimoji="1" lang="ja-JP" altLang="en-US" sz="1200" dirty="0" err="1" smtClean="0"/>
              <a:t>、</a:t>
            </a:r>
            <a:r>
              <a:rPr kumimoji="1" lang="en-US" altLang="ja-JP" sz="1200" dirty="0" smtClean="0"/>
              <a:t>10-2</a:t>
            </a:r>
            <a:r>
              <a:rPr kumimoji="1" lang="ja-JP" altLang="en-US" sz="1200" dirty="0" err="1" smtClean="0"/>
              <a:t>での</a:t>
            </a:r>
            <a:r>
              <a:rPr kumimoji="1" lang="ja-JP" altLang="en-US" sz="1200" dirty="0" smtClean="0"/>
              <a:t>推定が平均</a:t>
            </a:r>
            <a:r>
              <a:rPr kumimoji="1" lang="en-US" altLang="ja-JP" sz="1200" dirty="0" smtClean="0"/>
              <a:t>51</a:t>
            </a:r>
            <a:r>
              <a:rPr kumimoji="1" lang="ja-JP" altLang="en-US" sz="1200" dirty="0" smtClean="0"/>
              <a:t>万</a:t>
            </a:r>
            <a:r>
              <a:rPr kumimoji="1" lang="en-US" altLang="ja-JP" sz="1200" dirty="0" smtClean="0"/>
              <a:t>5984</a:t>
            </a:r>
            <a:r>
              <a:rPr kumimoji="1" lang="ja-JP" altLang="en-US" sz="1200" dirty="0" smtClean="0"/>
              <a:t>で相関係数は</a:t>
            </a:r>
            <a:r>
              <a:rPr kumimoji="1" lang="en-US" altLang="ja-JP" sz="1200" dirty="0" smtClean="0"/>
              <a:t>0.86</a:t>
            </a:r>
            <a:r>
              <a:rPr kumimoji="1" lang="ja-JP" altLang="en-US" sz="1200" dirty="0" smtClean="0"/>
              <a:t>でした。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FA91-5F73-9642-AF24-4A2A88CFD52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5083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MD10-2</a:t>
            </a:r>
            <a:r>
              <a:rPr kumimoji="1" lang="ja-JP" altLang="en-US" dirty="0" smtClean="0"/>
              <a:t>と</a:t>
            </a:r>
            <a:r>
              <a:rPr kumimoji="1" lang="en-US" altLang="ja-JP" dirty="0" smtClean="0"/>
              <a:t>RGC_10-2</a:t>
            </a:r>
            <a:r>
              <a:rPr kumimoji="1" lang="ja-JP" altLang="en-US" dirty="0" smtClean="0"/>
              <a:t>との相関ですが</a:t>
            </a:r>
            <a:r>
              <a:rPr kumimoji="1" lang="en-US" altLang="ja-JP" dirty="0" smtClean="0"/>
              <a:t>MD</a:t>
            </a:r>
            <a:r>
              <a:rPr kumimoji="1" lang="ja-JP" altLang="en-US" dirty="0" smtClean="0"/>
              <a:t>の平均が</a:t>
            </a:r>
            <a:r>
              <a:rPr kumimoji="1" lang="en-US" altLang="ja-JP" dirty="0" smtClean="0"/>
              <a:t>-7.70</a:t>
            </a:r>
            <a:r>
              <a:rPr kumimoji="1" lang="ja-JP" altLang="en-US" dirty="0" smtClean="0"/>
              <a:t>デシベルで相関係数は</a:t>
            </a:r>
            <a:r>
              <a:rPr kumimoji="1" lang="en-US" altLang="ja-JP" dirty="0" smtClean="0"/>
              <a:t>0.86</a:t>
            </a:r>
            <a:r>
              <a:rPr kumimoji="1" lang="ja-JP" altLang="en-US" dirty="0" smtClean="0"/>
              <a:t>でした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FA91-5F73-9642-AF24-4A2A88CFD52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6604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GC_</a:t>
            </a:r>
            <a:r>
              <a:rPr kumimoji="1" lang="en-US" altLang="ja-JP" dirty="0" smtClean="0">
                <a:latin typeface="+mj-ea"/>
              </a:rPr>
              <a:t>AVERAGE</a:t>
            </a:r>
            <a:r>
              <a:rPr kumimoji="1" lang="ja-JP" altLang="en-US" dirty="0" smtClean="0">
                <a:latin typeface="+mj-ea"/>
              </a:rPr>
              <a:t>と</a:t>
            </a:r>
            <a:r>
              <a:rPr kumimoji="1" lang="en-US" altLang="ja-JP" dirty="0" smtClean="0"/>
              <a:t>RGC10-2</a:t>
            </a:r>
            <a:r>
              <a:rPr kumimoji="1" lang="ja-JP" altLang="en-US" dirty="0" err="1" smtClean="0"/>
              <a:t>、</a:t>
            </a:r>
            <a:r>
              <a:rPr kumimoji="1" lang="en-US" altLang="ja-JP" dirty="0" smtClean="0"/>
              <a:t>24-2</a:t>
            </a:r>
            <a:r>
              <a:rPr kumimoji="1" lang="ja-JP" altLang="en-US" dirty="0" smtClean="0"/>
              <a:t>のそれぞれでの相関です。</a:t>
            </a:r>
            <a:endParaRPr kumimoji="1" lang="en-US" altLang="ja-JP" dirty="0" smtClean="0"/>
          </a:p>
          <a:p>
            <a:r>
              <a:rPr kumimoji="1" lang="en-US" altLang="ja-JP" dirty="0" smtClean="0"/>
              <a:t>10-2</a:t>
            </a:r>
            <a:r>
              <a:rPr kumimoji="1" lang="ja-JP" altLang="en-US" dirty="0" smtClean="0"/>
              <a:t>が</a:t>
            </a:r>
            <a:r>
              <a:rPr kumimoji="1" lang="en-US" altLang="ja-JP" dirty="0" smtClean="0"/>
              <a:t>0.70</a:t>
            </a:r>
            <a:r>
              <a:rPr kumimoji="1" lang="ja-JP" altLang="en-US" dirty="0" smtClean="0"/>
              <a:t>で</a:t>
            </a:r>
            <a:r>
              <a:rPr kumimoji="1" lang="en-US" altLang="ja-JP" dirty="0" smtClean="0"/>
              <a:t>24-2</a:t>
            </a:r>
            <a:r>
              <a:rPr kumimoji="1" lang="ja-JP" altLang="en-US" dirty="0" smtClean="0"/>
              <a:t>が</a:t>
            </a:r>
            <a:r>
              <a:rPr kumimoji="1" lang="en-US" altLang="ja-JP" dirty="0" smtClean="0"/>
              <a:t>0.63</a:t>
            </a:r>
            <a:r>
              <a:rPr kumimoji="1" lang="ja-JP" altLang="en-US" dirty="0" smtClean="0"/>
              <a:t>と</a:t>
            </a:r>
            <a:r>
              <a:rPr kumimoji="1" lang="en-US" altLang="ja-JP" dirty="0" smtClean="0"/>
              <a:t>10</a:t>
            </a:r>
            <a:r>
              <a:rPr kumimoji="1" lang="ja-JP" altLang="en-US" dirty="0" smtClean="0"/>
              <a:t>－</a:t>
            </a:r>
            <a:r>
              <a:rPr kumimoji="1" lang="en-US" altLang="ja-JP" dirty="0" smtClean="0"/>
              <a:t>2</a:t>
            </a:r>
            <a:r>
              <a:rPr kumimoji="1" lang="ja-JP" altLang="en-US" dirty="0" err="1" smtClean="0"/>
              <a:t>のほうが</a:t>
            </a:r>
            <a:r>
              <a:rPr kumimoji="1" lang="ja-JP" altLang="en-US" dirty="0" smtClean="0"/>
              <a:t>相関が高かったです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FA91-5F73-9642-AF24-4A2A88CFD52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3490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GCA</a:t>
            </a:r>
            <a:r>
              <a:rPr kumimoji="1" lang="ja-JP" altLang="en-US" dirty="0" smtClean="0"/>
              <a:t>の</a:t>
            </a:r>
            <a:r>
              <a:rPr kumimoji="1" lang="en-US" altLang="ja-JP" dirty="0" smtClean="0">
                <a:latin typeface="+mj-ea"/>
              </a:rPr>
              <a:t>MINIMUM</a:t>
            </a:r>
            <a:r>
              <a:rPr kumimoji="1" lang="ja-JP" altLang="en-US" dirty="0" smtClean="0"/>
              <a:t>と</a:t>
            </a:r>
            <a:r>
              <a:rPr kumimoji="1" lang="en-US" altLang="ja-JP" dirty="0" smtClean="0"/>
              <a:t>RGC10-2</a:t>
            </a:r>
            <a:r>
              <a:rPr kumimoji="1" lang="ja-JP" altLang="en-US" dirty="0" err="1" smtClean="0"/>
              <a:t>、</a:t>
            </a:r>
            <a:r>
              <a:rPr kumimoji="1" lang="en-US" altLang="ja-JP" dirty="0" smtClean="0"/>
              <a:t>24-2</a:t>
            </a:r>
            <a:r>
              <a:rPr kumimoji="1" lang="ja-JP" altLang="en-US" dirty="0" smtClean="0"/>
              <a:t>の相関です。</a:t>
            </a:r>
            <a:endParaRPr kumimoji="1" lang="en-US" altLang="ja-JP" dirty="0" smtClean="0"/>
          </a:p>
          <a:p>
            <a:r>
              <a:rPr kumimoji="1" lang="en-US" altLang="ja-JP" dirty="0" smtClean="0"/>
              <a:t>10-2</a:t>
            </a:r>
            <a:r>
              <a:rPr kumimoji="1" lang="ja-JP" altLang="en-US" dirty="0" smtClean="0"/>
              <a:t>が</a:t>
            </a:r>
            <a:r>
              <a:rPr kumimoji="1" lang="en-US" altLang="ja-JP" dirty="0" smtClean="0"/>
              <a:t>0.68</a:t>
            </a:r>
            <a:r>
              <a:rPr kumimoji="1" lang="ja-JP" altLang="en-US" dirty="0" smtClean="0"/>
              <a:t>で</a:t>
            </a:r>
            <a:r>
              <a:rPr kumimoji="1" lang="en-US" altLang="ja-JP" dirty="0" smtClean="0"/>
              <a:t>24-2</a:t>
            </a:r>
            <a:r>
              <a:rPr kumimoji="1" lang="ja-JP" altLang="en-US" dirty="0" smtClean="0"/>
              <a:t>が</a:t>
            </a:r>
            <a:r>
              <a:rPr kumimoji="1" lang="en-US" altLang="ja-JP" dirty="0" smtClean="0"/>
              <a:t>0.63</a:t>
            </a:r>
            <a:r>
              <a:rPr kumimoji="1" lang="ja-JP" altLang="en-US" dirty="0" smtClean="0"/>
              <a:t>と</a:t>
            </a:r>
            <a:r>
              <a:rPr kumimoji="1" lang="en-US" altLang="ja-JP" dirty="0" smtClean="0"/>
              <a:t>10</a:t>
            </a:r>
            <a:r>
              <a:rPr kumimoji="1" lang="ja-JP" altLang="en-US" dirty="0" smtClean="0"/>
              <a:t>－</a:t>
            </a:r>
            <a:r>
              <a:rPr kumimoji="1" lang="en-US" altLang="ja-JP" dirty="0" smtClean="0"/>
              <a:t>2</a:t>
            </a:r>
            <a:r>
              <a:rPr kumimoji="1" lang="ja-JP" altLang="en-US" dirty="0" err="1" smtClean="0"/>
              <a:t>のほうが</a:t>
            </a:r>
            <a:r>
              <a:rPr kumimoji="1" lang="ja-JP" altLang="en-US" dirty="0" smtClean="0"/>
              <a:t>やや高く散布図からばらつきも減少している</a:t>
            </a:r>
            <a:r>
              <a:rPr kumimoji="1" lang="ja-JP" altLang="en-US" smtClean="0"/>
              <a:t>ように見えます</a:t>
            </a:r>
            <a:endParaRPr kumimoji="1" lang="ja-JP" altLang="en-US" dirty="0" smtClean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FA91-5F73-9642-AF24-4A2A88CFD52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5874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結果のまとめです</a:t>
            </a:r>
            <a:endParaRPr kumimoji="1" lang="en-US" altLang="ja-JP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dirty="0" smtClean="0">
                <a:latin typeface="+mn-ea"/>
              </a:rPr>
              <a:t>RGC_10-2</a:t>
            </a:r>
            <a:r>
              <a:rPr kumimoji="1" lang="ja-JP" altLang="en-US" sz="1200" dirty="0" smtClean="0">
                <a:latin typeface="+mn-ea"/>
              </a:rPr>
              <a:t>と</a:t>
            </a:r>
            <a:r>
              <a:rPr kumimoji="1" lang="en-US" altLang="ja-JP" sz="1200" dirty="0" smtClean="0">
                <a:latin typeface="+mn-ea"/>
              </a:rPr>
              <a:t>RGC_OCT</a:t>
            </a:r>
            <a:r>
              <a:rPr kumimoji="1" lang="ja-JP" altLang="en-US" sz="1200" dirty="0" smtClean="0">
                <a:latin typeface="+mn-ea"/>
              </a:rPr>
              <a:t>３６０</a:t>
            </a:r>
            <a:r>
              <a:rPr kumimoji="1" lang="en-US" altLang="ja-JP" sz="1200" dirty="0" smtClean="0">
                <a:latin typeface="+mn-ea"/>
              </a:rPr>
              <a:t>°</a:t>
            </a:r>
            <a:r>
              <a:rPr kumimoji="1" lang="ja-JP" altLang="en-US" sz="1200" dirty="0" smtClean="0">
                <a:latin typeface="+mn-ea"/>
              </a:rPr>
              <a:t>と１８０</a:t>
            </a:r>
            <a:r>
              <a:rPr kumimoji="1" lang="en-US" altLang="ja-JP" sz="1200" dirty="0" smtClean="0">
                <a:latin typeface="+mn-ea"/>
              </a:rPr>
              <a:t>°</a:t>
            </a:r>
            <a:r>
              <a:rPr kumimoji="1" lang="ja-JP" altLang="en-US" sz="1200" dirty="0" smtClean="0">
                <a:latin typeface="+mn-ea"/>
              </a:rPr>
              <a:t>では、３６０</a:t>
            </a:r>
            <a:r>
              <a:rPr kumimoji="1" lang="en-US" altLang="ja-JP" sz="1200" dirty="0" smtClean="0">
                <a:latin typeface="+mn-ea"/>
              </a:rPr>
              <a:t>°</a:t>
            </a:r>
            <a:r>
              <a:rPr kumimoji="1" lang="ja-JP" altLang="en-US" sz="1200" dirty="0" smtClean="0">
                <a:latin typeface="+mn-ea"/>
              </a:rPr>
              <a:t>の方が良いモデル</a:t>
            </a:r>
            <a:endParaRPr kumimoji="1" lang="en-US" altLang="ja-JP" sz="1200" dirty="0" smtClean="0">
              <a:latin typeface="+mn-ea"/>
            </a:endParaRPr>
          </a:p>
          <a:p>
            <a:r>
              <a:rPr kumimoji="1" lang="en-US" altLang="ja-JP" sz="1200" dirty="0" smtClean="0">
                <a:latin typeface="+mn-ea"/>
              </a:rPr>
              <a:t>RGC_10-2</a:t>
            </a:r>
            <a:r>
              <a:rPr kumimoji="1" lang="ja-JP" altLang="en-US" sz="1200" dirty="0" smtClean="0">
                <a:latin typeface="+mn-ea"/>
              </a:rPr>
              <a:t>と</a:t>
            </a:r>
            <a:r>
              <a:rPr kumimoji="1" lang="en-US" altLang="ja-JP" sz="1200" dirty="0" smtClean="0">
                <a:latin typeface="+mn-ea"/>
              </a:rPr>
              <a:t>RGC_24-2,MD10-2</a:t>
            </a:r>
            <a:r>
              <a:rPr kumimoji="1" lang="ja-JP" altLang="en-US" sz="1200" dirty="0" smtClean="0">
                <a:latin typeface="+mn-ea"/>
              </a:rPr>
              <a:t>のそれぞれでの相関は高い</a:t>
            </a:r>
            <a:endParaRPr kumimoji="1" lang="en-US" altLang="ja-JP" sz="1200" dirty="0" smtClean="0">
              <a:latin typeface="+mn-ea"/>
            </a:endParaRPr>
          </a:p>
          <a:p>
            <a:r>
              <a:rPr kumimoji="1" lang="en-US" altLang="ja-JP" sz="1200" dirty="0" smtClean="0">
                <a:latin typeface="+mn-ea"/>
              </a:rPr>
              <a:t>GC_AVERAGE,MINUMUM</a:t>
            </a:r>
            <a:r>
              <a:rPr kumimoji="1" lang="ja-JP" altLang="en-US" sz="1200" dirty="0" smtClean="0">
                <a:latin typeface="+mn-ea"/>
              </a:rPr>
              <a:t>ともに</a:t>
            </a:r>
            <a:r>
              <a:rPr kumimoji="1" lang="en-US" altLang="ja-JP" sz="1200" dirty="0" smtClean="0">
                <a:latin typeface="+mn-ea"/>
              </a:rPr>
              <a:t>RGC_24-2</a:t>
            </a:r>
            <a:r>
              <a:rPr kumimoji="1" lang="ja-JP" altLang="en-US" sz="1200" dirty="0" smtClean="0">
                <a:latin typeface="+mn-ea"/>
              </a:rPr>
              <a:t>に比べ</a:t>
            </a:r>
            <a:r>
              <a:rPr kumimoji="1" lang="en-US" altLang="ja-JP" sz="1200" dirty="0" smtClean="0">
                <a:latin typeface="+mn-ea"/>
              </a:rPr>
              <a:t>RGC_10-2</a:t>
            </a:r>
            <a:r>
              <a:rPr kumimoji="1" lang="ja-JP" altLang="en-US" sz="1200" dirty="0" smtClean="0">
                <a:latin typeface="+mn-ea"/>
              </a:rPr>
              <a:t>の方が相関が高い結果でした★</a:t>
            </a:r>
            <a:endParaRPr lang="ja-JP" altLang="en-US" sz="1200" dirty="0" smtClean="0">
              <a:latin typeface="+mn-ea"/>
            </a:endParaRPr>
          </a:p>
          <a:p>
            <a:endParaRPr kumimoji="1" lang="ja-JP" altLang="en-US" sz="1200" dirty="0" smtClean="0">
              <a:latin typeface="+mn-ea"/>
            </a:endParaRPr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FA91-5F73-9642-AF24-4A2A88CFD52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0741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dirty="0" smtClean="0"/>
              <a:t>考察です。</a:t>
            </a:r>
            <a:endParaRPr lang="en-US" altLang="ja-JP" dirty="0" smtClean="0"/>
          </a:p>
          <a:p>
            <a:r>
              <a:rPr lang="ja-JP" altLang="en-US" dirty="0" smtClean="0"/>
              <a:t>視覚</a:t>
            </a:r>
            <a:r>
              <a:rPr lang="en-US" altLang="ja-JP" dirty="0" smtClean="0"/>
              <a:t>10°</a:t>
            </a:r>
            <a:r>
              <a:rPr lang="ja-JP" altLang="en-US" dirty="0" smtClean="0"/>
              <a:t>以内からの入力神経線維走行の視神経乳頭への対応示します。</a:t>
            </a:r>
            <a:endParaRPr lang="en-US" altLang="ja-JP" dirty="0" smtClean="0"/>
          </a:p>
          <a:p>
            <a:r>
              <a:rPr lang="ja-JP" altLang="en-US" dirty="0" smtClean="0"/>
              <a:t>左図、</a:t>
            </a:r>
            <a:r>
              <a:rPr lang="en-US" altLang="ja-JP" dirty="0" smtClean="0"/>
              <a:t>Hood</a:t>
            </a:r>
            <a:r>
              <a:rPr lang="ja-JP" altLang="en-US" dirty="0" smtClean="0"/>
              <a:t>らは中心</a:t>
            </a:r>
            <a:r>
              <a:rPr lang="en-US" altLang="ja-JP" dirty="0" smtClean="0"/>
              <a:t>8</a:t>
            </a:r>
            <a:r>
              <a:rPr lang="ja-JP" altLang="en-US" dirty="0" smtClean="0"/>
              <a:t>度の黄斑からの神経線維の走行を図の様に示し、これを参考に</a:t>
            </a:r>
            <a:r>
              <a:rPr lang="en-US" altLang="ja-JP" dirty="0" smtClean="0"/>
              <a:t>Zhang</a:t>
            </a:r>
            <a:r>
              <a:rPr lang="ja-JP" altLang="en-US" dirty="0" smtClean="0"/>
              <a:t>らは</a:t>
            </a:r>
            <a:r>
              <a:rPr lang="en-US" altLang="ja-JP" dirty="0" smtClean="0"/>
              <a:t>180</a:t>
            </a:r>
            <a:r>
              <a:rPr lang="ja-JP" altLang="en-US" dirty="0" smtClean="0"/>
              <a:t>度を採択しています。</a:t>
            </a:r>
            <a:r>
              <a:rPr lang="en-US" altLang="ja-JP" dirty="0" smtClean="0"/>
              <a:t>Nakanishi</a:t>
            </a:r>
            <a:r>
              <a:rPr lang="ja-JP" altLang="en-US" dirty="0" smtClean="0"/>
              <a:t>らは、</a:t>
            </a:r>
            <a:r>
              <a:rPr lang="en-US" altLang="ja-JP" dirty="0" smtClean="0"/>
              <a:t>24-2</a:t>
            </a:r>
            <a:r>
              <a:rPr lang="ja-JP" altLang="en-US" dirty="0" smtClean="0"/>
              <a:t>、</a:t>
            </a:r>
            <a:r>
              <a:rPr lang="en-US" altLang="ja-JP" dirty="0" smtClean="0"/>
              <a:t>10-2</a:t>
            </a:r>
            <a:r>
              <a:rPr lang="ja-JP" altLang="en-US" dirty="0" smtClean="0"/>
              <a:t>の</a:t>
            </a:r>
            <a:r>
              <a:rPr lang="en-US" altLang="ja-JP" dirty="0" smtClean="0"/>
              <a:t>TD</a:t>
            </a:r>
            <a:r>
              <a:rPr lang="ja-JP" altLang="en-US" dirty="0" smtClean="0"/>
              <a:t>、</a:t>
            </a:r>
            <a:r>
              <a:rPr lang="en-US" altLang="ja-JP" dirty="0" smtClean="0"/>
              <a:t>cpRNFLT</a:t>
            </a:r>
            <a:r>
              <a:rPr lang="ja-JP" altLang="en-US" dirty="0" smtClean="0"/>
              <a:t>の測定値を因子分析をもちいて、右図の様に対応を示しています☆</a:t>
            </a:r>
            <a:endParaRPr lang="en-US" altLang="ja-JP" dirty="0" smtClean="0"/>
          </a:p>
          <a:p>
            <a:r>
              <a:rPr lang="ja-JP" altLang="en-US" dirty="0" smtClean="0"/>
              <a:t>いずれにしても、中心</a:t>
            </a:r>
            <a:r>
              <a:rPr lang="en-US" altLang="ja-JP" dirty="0" smtClean="0"/>
              <a:t>10°</a:t>
            </a:r>
            <a:r>
              <a:rPr lang="ja-JP" altLang="en-US" dirty="0" smtClean="0"/>
              <a:t>内の神経線維が視神経乳頭全体の神経線維をカバーするというのは解剖学的にも誤りといえます★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FA91-5F73-9642-AF24-4A2A88CFD52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1077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24-2</a:t>
            </a:r>
            <a:r>
              <a:rPr kumimoji="1" lang="ja-JP" altLang="en-US" dirty="0" smtClean="0"/>
              <a:t>の推定</a:t>
            </a:r>
            <a:r>
              <a:rPr kumimoji="1" lang="en-US" altLang="ja-JP" dirty="0" smtClean="0"/>
              <a:t>RGC</a:t>
            </a:r>
            <a:r>
              <a:rPr kumimoji="1" lang="ja-JP" altLang="en-US" dirty="0" smtClean="0"/>
              <a:t>は平均</a:t>
            </a:r>
            <a:r>
              <a:rPr kumimoji="1" lang="en-US" altLang="ja-JP" dirty="0" smtClean="0"/>
              <a:t>81</a:t>
            </a:r>
            <a:r>
              <a:rPr kumimoji="1" lang="ja-JP" altLang="en-US" dirty="0" smtClean="0"/>
              <a:t>万</a:t>
            </a:r>
            <a:r>
              <a:rPr kumimoji="1" lang="en-US" altLang="ja-JP" dirty="0" smtClean="0"/>
              <a:t>7915</a:t>
            </a:r>
            <a:r>
              <a:rPr kumimoji="1" lang="ja-JP" altLang="en-US" dirty="0" smtClean="0"/>
              <a:t>で</a:t>
            </a:r>
            <a:r>
              <a:rPr kumimoji="1" lang="en-US" altLang="ja-JP" dirty="0" smtClean="0"/>
              <a:t>RGC10-2</a:t>
            </a:r>
            <a:r>
              <a:rPr kumimoji="1" lang="ja-JP" altLang="en-US" dirty="0" smtClean="0"/>
              <a:t>の推定は平均</a:t>
            </a:r>
            <a:r>
              <a:rPr kumimoji="1" lang="en-US" altLang="ja-JP" dirty="0" smtClean="0"/>
              <a:t>51</a:t>
            </a:r>
            <a:r>
              <a:rPr kumimoji="1" lang="ja-JP" altLang="en-US" dirty="0" smtClean="0"/>
              <a:t>万</a:t>
            </a:r>
            <a:r>
              <a:rPr kumimoji="1" lang="en-US" altLang="ja-JP" dirty="0" smtClean="0"/>
              <a:t>5984</a:t>
            </a:r>
            <a:r>
              <a:rPr kumimoji="1" lang="ja-JP" altLang="en-US" dirty="0" smtClean="0"/>
              <a:t>と</a:t>
            </a:r>
            <a:r>
              <a:rPr kumimoji="1" lang="en-US" altLang="ja-JP" dirty="0" smtClean="0"/>
              <a:t>24-2</a:t>
            </a:r>
            <a:r>
              <a:rPr kumimoji="1" lang="ja-JP" altLang="en-US" dirty="0" smtClean="0"/>
              <a:t>の約</a:t>
            </a:r>
            <a:r>
              <a:rPr kumimoji="1" lang="en-US" altLang="ja-JP" dirty="0" smtClean="0"/>
              <a:t>63.1%</a:t>
            </a:r>
            <a:r>
              <a:rPr kumimoji="1" lang="ja-JP" altLang="en-US" dirty="0" smtClean="0"/>
              <a:t>でした。</a:t>
            </a:r>
            <a:endParaRPr kumimoji="1" lang="en-US" altLang="ja-JP" dirty="0" smtClean="0"/>
          </a:p>
          <a:p>
            <a:r>
              <a:rPr kumimoji="1" lang="en-US" altLang="ja-JP" dirty="0" err="1" smtClean="0"/>
              <a:t>Curcio</a:t>
            </a:r>
            <a:r>
              <a:rPr kumimoji="1" lang="ja-JP" altLang="en-US" dirty="0" err="1" smtClean="0"/>
              <a:t>らの</a:t>
            </a:r>
            <a:r>
              <a:rPr kumimoji="1" lang="ja-JP" altLang="en-US" dirty="0" smtClean="0"/>
              <a:t>報告によると</a:t>
            </a:r>
            <a:r>
              <a:rPr kumimoji="1" lang="en-US" altLang="ja-JP" dirty="0" smtClean="0"/>
              <a:t>16°</a:t>
            </a:r>
            <a:r>
              <a:rPr kumimoji="1" lang="ja-JP" altLang="en-US" dirty="0" smtClean="0"/>
              <a:t>の範囲で</a:t>
            </a:r>
            <a:r>
              <a:rPr kumimoji="1" lang="en-US" altLang="ja-JP" dirty="0" smtClean="0"/>
              <a:t>RGC</a:t>
            </a:r>
            <a:r>
              <a:rPr kumimoji="1" lang="ja-JP" altLang="en-US" dirty="0" smtClean="0"/>
              <a:t>が約</a:t>
            </a:r>
            <a:r>
              <a:rPr kumimoji="1" lang="en-US" altLang="ja-JP" dirty="0" smtClean="0"/>
              <a:t>50%</a:t>
            </a:r>
            <a:r>
              <a:rPr kumimoji="1" lang="ja-JP" altLang="en-US" dirty="0" smtClean="0"/>
              <a:t>であることから</a:t>
            </a:r>
            <a:r>
              <a:rPr kumimoji="1" lang="en-US" altLang="ja-JP" dirty="0" smtClean="0"/>
              <a:t>10-2</a:t>
            </a:r>
            <a:r>
              <a:rPr kumimoji="1" lang="ja-JP" altLang="en-US" dirty="0" smtClean="0"/>
              <a:t>の推定はおおく計算されています。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FA91-5F73-9642-AF24-4A2A88CFD52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9780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dirty="0" smtClean="0"/>
              <a:t>網膜神経節細胞</a:t>
            </a:r>
            <a:r>
              <a:rPr lang="en-US" altLang="ja-JP" dirty="0" smtClean="0"/>
              <a:t>(RGC)</a:t>
            </a:r>
            <a:r>
              <a:rPr lang="ja-JP" altLang="en-US" dirty="0" smtClean="0"/>
              <a:t>の</a:t>
            </a:r>
            <a:r>
              <a:rPr lang="en-US" altLang="ja-JP" dirty="0" smtClean="0"/>
              <a:t>50%</a:t>
            </a:r>
            <a:r>
              <a:rPr lang="ja-JP" altLang="en-US" dirty="0" smtClean="0"/>
              <a:t>が黄斑部に集中しており、黄斑の機能と構造の関係を理解することは重要です。</a:t>
            </a:r>
          </a:p>
          <a:p>
            <a:r>
              <a:rPr lang="ja-JP" altLang="en-US" dirty="0" smtClean="0"/>
              <a:t>緑内障診療においても２</a:t>
            </a:r>
            <a:r>
              <a:rPr lang="en-US" altLang="ja-JP" dirty="0" smtClean="0"/>
              <a:t>°</a:t>
            </a:r>
            <a:r>
              <a:rPr lang="ja-JP" altLang="en-US" dirty="0" smtClean="0"/>
              <a:t>間隔で測定される</a:t>
            </a:r>
            <a:r>
              <a:rPr lang="en-US" altLang="ja-JP" dirty="0" smtClean="0"/>
              <a:t>10-2</a:t>
            </a:r>
            <a:r>
              <a:rPr lang="ja-JP" altLang="en-US" dirty="0" smtClean="0"/>
              <a:t>を使用した静的視野検査の重要性が再認識されています★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FA91-5F73-9642-AF24-4A2A88CFD52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506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Harwerth</a:t>
            </a:r>
            <a:r>
              <a:rPr lang="ja-JP" altLang="en-US" dirty="0" smtClean="0"/>
              <a:t>のモデルは、中心</a:t>
            </a:r>
            <a:r>
              <a:rPr lang="en-US" altLang="ja-JP" dirty="0" smtClean="0"/>
              <a:t>5°</a:t>
            </a:r>
            <a:r>
              <a:rPr lang="ja-JP" altLang="en-US" dirty="0" smtClean="0"/>
              <a:t>以内が発散しており、１，３</a:t>
            </a:r>
            <a:r>
              <a:rPr lang="en-US" altLang="ja-JP" dirty="0" smtClean="0"/>
              <a:t>°</a:t>
            </a:r>
            <a:r>
              <a:rPr lang="ja-JP" altLang="en-US" dirty="0" smtClean="0"/>
              <a:t>　に測定点をもつ</a:t>
            </a:r>
            <a:r>
              <a:rPr lang="en-US" altLang="ja-JP" dirty="0" smtClean="0"/>
              <a:t>10-2</a:t>
            </a:r>
            <a:r>
              <a:rPr lang="ja-JP" altLang="en-US" dirty="0" smtClean="0"/>
              <a:t>との対応が悪化したと考えました。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FA91-5F73-9642-AF24-4A2A88CFD52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66096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青色がハンフリー</a:t>
            </a:r>
            <a:r>
              <a:rPr kumimoji="1" lang="en-US" altLang="ja-JP" dirty="0" smtClean="0"/>
              <a:t>30-2</a:t>
            </a:r>
            <a:r>
              <a:rPr kumimoji="1" lang="ja-JP" altLang="en-US" dirty="0" smtClean="0"/>
              <a:t>から推定</a:t>
            </a:r>
            <a:r>
              <a:rPr kumimoji="1" lang="en-US" altLang="ja-JP" dirty="0" smtClean="0"/>
              <a:t>RGC</a:t>
            </a:r>
            <a:r>
              <a:rPr kumimoji="1" lang="ja-JP" altLang="en-US" dirty="0" smtClean="0"/>
              <a:t>です。</a:t>
            </a:r>
            <a:r>
              <a:rPr kumimoji="1" lang="en-US" altLang="ja-JP" dirty="0" smtClean="0"/>
              <a:t>30-2</a:t>
            </a:r>
            <a:r>
              <a:rPr kumimoji="1" lang="ja-JP" altLang="en-US" dirty="0" smtClean="0"/>
              <a:t>では平均</a:t>
            </a:r>
            <a:r>
              <a:rPr kumimoji="1" lang="en-US" altLang="ja-JP" dirty="0" smtClean="0"/>
              <a:t>117</a:t>
            </a:r>
            <a:r>
              <a:rPr kumimoji="1" lang="ja-JP" altLang="en-US" dirty="0" smtClean="0"/>
              <a:t>万</a:t>
            </a:r>
            <a:r>
              <a:rPr kumimoji="1" lang="en-US" altLang="ja-JP" dirty="0" smtClean="0"/>
              <a:t>1293</a:t>
            </a:r>
            <a:r>
              <a:rPr kumimoji="1" lang="ja-JP" altLang="en-US" dirty="0" smtClean="0"/>
              <a:t>で</a:t>
            </a:r>
            <a:r>
              <a:rPr kumimoji="1" lang="en-US" altLang="ja-JP" dirty="0" smtClean="0"/>
              <a:t>RGC10-2</a:t>
            </a:r>
            <a:r>
              <a:rPr kumimoji="1" lang="ja-JP" altLang="en-US" dirty="0" smtClean="0"/>
              <a:t>の推定は</a:t>
            </a:r>
            <a:r>
              <a:rPr kumimoji="1" lang="en-US" altLang="ja-JP" dirty="0" smtClean="0"/>
              <a:t>30-2</a:t>
            </a:r>
            <a:r>
              <a:rPr kumimoji="1" lang="ja-JP" altLang="en-US" dirty="0" smtClean="0"/>
              <a:t>の約</a:t>
            </a:r>
            <a:r>
              <a:rPr kumimoji="1" lang="en-US" altLang="ja-JP" dirty="0" smtClean="0"/>
              <a:t>44.1%</a:t>
            </a:r>
            <a:r>
              <a:rPr kumimoji="1" lang="ja-JP" altLang="en-US" dirty="0" smtClean="0"/>
              <a:t>でした。</a:t>
            </a:r>
            <a:endParaRPr kumimoji="1" lang="en-US" altLang="ja-JP" dirty="0" smtClean="0"/>
          </a:p>
          <a:p>
            <a:r>
              <a:rPr kumimoji="1" lang="en-US" altLang="ja-JP" dirty="0" err="1" smtClean="0"/>
              <a:t>Curcio</a:t>
            </a:r>
            <a:r>
              <a:rPr kumimoji="1" lang="ja-JP" altLang="en-US" dirty="0" err="1" smtClean="0"/>
              <a:t>らの</a:t>
            </a:r>
            <a:r>
              <a:rPr kumimoji="1" lang="ja-JP" altLang="en-US" dirty="0" smtClean="0"/>
              <a:t>報告によると</a:t>
            </a:r>
            <a:r>
              <a:rPr kumimoji="1" lang="en-US" altLang="ja-JP" dirty="0" smtClean="0"/>
              <a:t>16°</a:t>
            </a:r>
            <a:r>
              <a:rPr kumimoji="1" lang="ja-JP" altLang="en-US" dirty="0" smtClean="0"/>
              <a:t>の範囲で</a:t>
            </a:r>
            <a:r>
              <a:rPr kumimoji="1" lang="en-US" altLang="ja-JP" dirty="0" smtClean="0"/>
              <a:t>RGC</a:t>
            </a:r>
            <a:r>
              <a:rPr kumimoji="1" lang="ja-JP" altLang="en-US" dirty="0" smtClean="0"/>
              <a:t>が約</a:t>
            </a:r>
            <a:r>
              <a:rPr kumimoji="1" lang="en-US" altLang="ja-JP" dirty="0" smtClean="0"/>
              <a:t>50%</a:t>
            </a:r>
            <a:r>
              <a:rPr kumimoji="1" lang="ja-JP" altLang="en-US" dirty="0" smtClean="0"/>
              <a:t>であることから</a:t>
            </a:r>
            <a:r>
              <a:rPr kumimoji="1" lang="en-US" altLang="ja-JP" dirty="0" smtClean="0"/>
              <a:t>10-2</a:t>
            </a:r>
            <a:r>
              <a:rPr kumimoji="1" lang="ja-JP" altLang="en-US" dirty="0" smtClean="0"/>
              <a:t>の推定はややおおく計算されています。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FA91-5F73-9642-AF24-4A2A88CFD52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75165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FA91-5F73-9642-AF24-4A2A88CFD52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95115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FA91-5F73-9642-AF24-4A2A88CFD52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9456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dirty="0" smtClean="0"/>
              <a:t>これまでにも、多くの</a:t>
            </a:r>
            <a:r>
              <a:rPr lang="en-US" altLang="ja-JP" dirty="0" smtClean="0"/>
              <a:t>Structure-function</a:t>
            </a:r>
            <a:r>
              <a:rPr lang="ja-JP" altLang="en-US" baseline="0" dirty="0" smtClean="0"/>
              <a:t>の関係を解析した結果が報告されてきました</a:t>
            </a:r>
            <a:r>
              <a:rPr lang="ja-JP" altLang="en-US" baseline="0" dirty="0" smtClean="0">
                <a:solidFill>
                  <a:srgbClr val="FF0000"/>
                </a:solidFill>
              </a:rPr>
              <a:t>が、多くは６</a:t>
            </a:r>
            <a:r>
              <a:rPr lang="en-US" altLang="ja-JP" baseline="0" dirty="0" smtClean="0">
                <a:solidFill>
                  <a:srgbClr val="FF0000"/>
                </a:solidFill>
              </a:rPr>
              <a:t>°</a:t>
            </a:r>
            <a:r>
              <a:rPr lang="ja-JP" altLang="en-US" baseline="0" dirty="0" smtClean="0">
                <a:solidFill>
                  <a:srgbClr val="FF0000"/>
                </a:solidFill>
              </a:rPr>
              <a:t>間隔の２４−２を用いて検討をおこなっています。</a:t>
            </a:r>
            <a:r>
              <a:rPr lang="ja-JP" altLang="en-US" baseline="0" dirty="0" smtClean="0"/>
              <a:t>★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FA91-5F73-9642-AF24-4A2A88CFD52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0585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今回我々は、ハーワ－ス</a:t>
            </a:r>
            <a:r>
              <a:rPr kumimoji="1" lang="en-US" altLang="ja-JP" dirty="0" smtClean="0"/>
              <a:t>, </a:t>
            </a:r>
            <a:r>
              <a:rPr kumimoji="1" lang="ja-JP" altLang="en-US" dirty="0" smtClean="0"/>
              <a:t>メデーロスらの</a:t>
            </a:r>
            <a:r>
              <a:rPr kumimoji="1" lang="en-US" altLang="ja-JP" dirty="0" smtClean="0"/>
              <a:t>RGC</a:t>
            </a:r>
            <a:r>
              <a:rPr kumimoji="1" lang="ja-JP" altLang="en-US" dirty="0" smtClean="0"/>
              <a:t>数算出方法を応用し、緑内障患者のハンフリー視野</a:t>
            </a:r>
            <a:r>
              <a:rPr kumimoji="1" lang="en-US" altLang="ja-JP" dirty="0" smtClean="0"/>
              <a:t>10-2(HFA10-2)</a:t>
            </a:r>
            <a:r>
              <a:rPr kumimoji="1" lang="ja-JP" altLang="en-US" dirty="0" smtClean="0"/>
              <a:t>と光干渉断層計</a:t>
            </a:r>
            <a:r>
              <a:rPr kumimoji="1" lang="en-US" altLang="ja-JP" dirty="0" smtClean="0"/>
              <a:t>(OCT)</a:t>
            </a:r>
            <a:r>
              <a:rPr kumimoji="1" lang="ja-JP" altLang="en-US" dirty="0" smtClean="0"/>
              <a:t>から</a:t>
            </a:r>
            <a:r>
              <a:rPr kumimoji="1" lang="en-US" altLang="ja-JP" dirty="0" smtClean="0"/>
              <a:t>RGC</a:t>
            </a:r>
            <a:r>
              <a:rPr kumimoji="1" lang="ja-JP" altLang="en-US" dirty="0" smtClean="0"/>
              <a:t>数を算出し、検討したので報告します★</a:t>
            </a:r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FA91-5F73-9642-AF24-4A2A88CFD52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8740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1" name="Shape 1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315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altLang="ja-JP" sz="1050" b="0" i="0" u="none" strike="noStrike" cap="none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2009</a:t>
            </a:r>
            <a:r>
              <a:rPr lang="ja-JP" altLang="en-US" sz="1050" b="0" i="0" u="none" strike="noStrike" cap="none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年</a:t>
            </a:r>
            <a:r>
              <a:rPr lang="en-US" altLang="ja-JP" sz="1050" b="0" i="0" u="none" strike="noStrike" cap="none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9</a:t>
            </a:r>
            <a:r>
              <a:rPr lang="ja-JP" altLang="en-US" sz="1050" b="0" i="0" u="none" strike="noStrike" cap="none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月から</a:t>
            </a:r>
            <a:r>
              <a:rPr lang="en-US" altLang="ja-JP" sz="1050" b="0" i="0" u="none" strike="noStrike" cap="none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2017</a:t>
            </a:r>
            <a:r>
              <a:rPr lang="ja-JP" altLang="en-US" sz="1050" b="0" i="0" u="none" strike="noStrike" cap="none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年</a:t>
            </a:r>
            <a:r>
              <a:rPr lang="en-US" altLang="ja-JP" sz="1050" b="0" i="0" u="none" strike="noStrike" cap="none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6</a:t>
            </a:r>
            <a:r>
              <a:rPr lang="ja-JP" altLang="en-US" sz="1050" b="0" i="0" u="none" strike="noStrike" cap="none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月、慈恵医大附属病院眼科において</a:t>
            </a:r>
            <a:r>
              <a:rPr lang="en-US" altLang="ja-JP" sz="1050" b="0" i="0" u="none" strike="noStrike" cap="none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HFA10-2</a:t>
            </a:r>
            <a:r>
              <a:rPr lang="ja-JP" altLang="en-US" sz="1050" b="0" i="0" u="none" strike="noStrike" cap="none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と</a:t>
            </a:r>
            <a:r>
              <a:rPr lang="en-US" altLang="ja-JP" sz="1050" b="0" i="0" u="none" strike="noStrike" cap="none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OCT</a:t>
            </a:r>
            <a:r>
              <a:rPr lang="ja-JP" altLang="en-US" sz="1050" b="0" i="0" u="none" strike="noStrike" cap="none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を同日に測定し、</a:t>
            </a:r>
            <a:r>
              <a:rPr lang="en-US" altLang="ja-JP" sz="1050" b="0" i="0" u="none" strike="noStrike" cap="none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HFA10-2</a:t>
            </a:r>
            <a:r>
              <a:rPr lang="ja-JP" altLang="en-US" sz="1050" b="0" i="0" u="none" strike="noStrike" cap="none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の信頼性指標と</a:t>
            </a:r>
            <a:r>
              <a:rPr lang="en-US" altLang="ja-JP" sz="1050" b="0" i="0" u="none" strike="noStrike" cap="none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OCT</a:t>
            </a:r>
            <a:r>
              <a:rPr lang="ja-JP" altLang="en-US" sz="1050" b="0" i="0" u="none" strike="noStrike" cap="none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基準を満たす</a:t>
            </a:r>
            <a:r>
              <a:rPr lang="en-US" altLang="ja-JP" sz="1050" b="0" i="0" u="none" strike="noStrike" cap="none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131</a:t>
            </a:r>
            <a:r>
              <a:rPr lang="ja-JP" altLang="en-US" sz="1050" b="0" i="0" u="none" strike="noStrike" cap="none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症例、</a:t>
            </a:r>
            <a:r>
              <a:rPr lang="en-US" altLang="ja-JP" sz="1050" b="0" i="0" u="none" strike="noStrike" cap="none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628</a:t>
            </a:r>
            <a:r>
              <a:rPr lang="ja-JP" altLang="en-US" sz="1050" b="0" i="0" u="none" strike="noStrike" cap="none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データセットです</a:t>
            </a:r>
            <a:r>
              <a:rPr lang="ja-JP" altLang="en-US" sz="105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★</a:t>
            </a:r>
            <a:endParaRPr sz="105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Shape 142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64678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altLang="ja-JP" sz="1050" dirty="0" smtClean="0">
                <a:latin typeface="+mn-ea"/>
                <a:ea typeface="+mn-ea"/>
              </a:rPr>
              <a:t>POAG,NTG,PPG</a:t>
            </a:r>
            <a:r>
              <a:rPr lang="ja-JP" altLang="en-US" sz="1050" dirty="0" smtClean="0">
                <a:latin typeface="+mn-ea"/>
                <a:ea typeface="+mn-ea"/>
              </a:rPr>
              <a:t>の</a:t>
            </a:r>
            <a:r>
              <a:rPr lang="en-US" altLang="ja-JP" sz="1050" dirty="0" smtClean="0">
                <a:latin typeface="+mn-ea"/>
                <a:ea typeface="+mn-ea"/>
              </a:rPr>
              <a:t>3</a:t>
            </a:r>
            <a:r>
              <a:rPr lang="ja-JP" altLang="en-US" sz="1050" dirty="0" smtClean="0">
                <a:latin typeface="+mn-ea"/>
                <a:ea typeface="+mn-ea"/>
              </a:rPr>
              <a:t>群の内訳をお示ししています。★</a:t>
            </a:r>
            <a:endParaRPr lang="ja-JP" altLang="en-US" sz="1050" dirty="0">
              <a:latin typeface="+mn-ea"/>
              <a:ea typeface="+mn-ea"/>
            </a:endParaRPr>
          </a:p>
        </p:txBody>
      </p:sp>
      <p:sp>
        <p:nvSpPr>
          <p:cNvPr id="172" name="Shape 172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lIns="91425" tIns="45700" rIns="91425" bIns="45700" anchor="b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>
                <a:latin typeface="Calibri" panose="020F0502020204030204" pitchFamily="34" charset="0"/>
                <a:ea typeface="ＭＳ ゴシック" panose="020B0609070205080204" pitchFamily="49" charset="-128"/>
                <a:cs typeface="Calibri" panose="020F0502020204030204" pitchFamily="34" charset="0"/>
              </a:rPr>
              <a:t>6</a:t>
            </a:fld>
            <a:endParaRPr lang="en-US" dirty="0">
              <a:latin typeface="Calibri" panose="020F0502020204030204" pitchFamily="34" charset="0"/>
              <a:ea typeface="ＭＳ ゴシック" panose="020B0609070205080204" pitchFamily="49" charset="-128"/>
              <a:cs typeface="Calibri" panose="020F0502020204030204" pitchFamily="34" charset="0"/>
            </a:endParaRPr>
          </a:p>
        </p:txBody>
      </p:sp>
      <p:sp>
        <p:nvSpPr>
          <p:cNvPr id="173" name="Shape 17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357765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20" name="Shape 2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ja-JP" altLang="en-US" sz="105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方法は</a:t>
            </a:r>
            <a:r>
              <a:rPr lang="en-US" sz="105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ハンフリーシータスタンダード10－2</a:t>
            </a:r>
            <a:r>
              <a:rPr lang="en-US" sz="1050" b="0" i="0" u="none" strike="noStrike" cap="none" dirty="0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とOCT</a:t>
            </a:r>
            <a:r>
              <a:rPr lang="en-US" sz="105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のオプティックディスクキューブを同日に行い</a:t>
            </a:r>
            <a:r>
              <a:rPr lang="ja-JP" altLang="en-US" sz="105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メデーロスらの方法を応用してハンフリ</a:t>
            </a:r>
            <a:r>
              <a:rPr lang="en-US" altLang="ja-JP" sz="105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-</a:t>
            </a:r>
            <a:r>
              <a:rPr lang="ja-JP" altLang="en-US" sz="105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と</a:t>
            </a:r>
            <a:r>
              <a:rPr lang="en-US" altLang="ja-JP" sz="105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OCT</a:t>
            </a:r>
            <a:r>
              <a:rPr lang="ja-JP" altLang="en-US" sz="105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から推定</a:t>
            </a:r>
            <a:r>
              <a:rPr lang="en-US" altLang="ja-JP" sz="105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RGC</a:t>
            </a:r>
            <a:r>
              <a:rPr lang="ja-JP" altLang="en-US" sz="105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数を算出しました★</a:t>
            </a:r>
            <a:endParaRPr lang="en-US" sz="1050" b="0" i="0" u="none" strike="noStrike" cap="none" dirty="0">
              <a:solidFill>
                <a:schemeClr val="dk1"/>
              </a:solidFill>
              <a:latin typeface="+mn-ea"/>
              <a:ea typeface="+mn-ea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15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endParaRPr sz="105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360"/>
              </a:spcBef>
              <a:spcAft>
                <a:spcPts val="0"/>
              </a:spcAft>
              <a:buSzPct val="25000"/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" name="Shape 221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129506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02" name="Shape 2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altLang="ja-JP" sz="105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RGC_HFA</a:t>
            </a:r>
            <a:r>
              <a:rPr lang="ja-JP" altLang="en-US" sz="105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は、上記の公式で算出されます。変数は、年齢、視覚偏心度、検査点での網膜感度となります。測定点の守備網膜面積から、２</a:t>
            </a:r>
            <a:r>
              <a:rPr lang="en-US" altLang="ja-JP" sz="105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°</a:t>
            </a:r>
            <a:r>
              <a:rPr lang="ja-JP" altLang="en-US" sz="105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間隔の測定点は、６</a:t>
            </a:r>
            <a:r>
              <a:rPr lang="en-US" altLang="ja-JP" sz="105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°</a:t>
            </a:r>
            <a:r>
              <a:rPr lang="ja-JP" altLang="en-US" sz="105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間隔の</a:t>
            </a:r>
            <a:r>
              <a:rPr lang="en-US" altLang="ja-JP" sz="105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1/9</a:t>
            </a:r>
            <a:r>
              <a:rPr lang="ja-JP" altLang="en-US" sz="105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の面積にに相当します。</a:t>
            </a:r>
            <a:endParaRPr lang="en-US" altLang="ja-JP" sz="1050" b="0" i="0" u="none" strike="noStrike" cap="none" dirty="0" smtClean="0">
              <a:solidFill>
                <a:schemeClr val="dk1"/>
              </a:solidFill>
              <a:latin typeface="+mn-ea"/>
              <a:ea typeface="+mn-ea"/>
              <a:cs typeface="Calibri"/>
              <a:sym typeface="Calibri"/>
            </a:endParaRPr>
          </a:p>
        </p:txBody>
      </p:sp>
      <p:sp>
        <p:nvSpPr>
          <p:cNvPr id="203" name="Shape 203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165098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dirty="0" smtClean="0"/>
              <a:t>RGC_OCT</a:t>
            </a:r>
            <a:r>
              <a:rPr lang="ja-JP" altLang="en-US" dirty="0" smtClean="0"/>
              <a:t>は上記より求められ、変数は、</a:t>
            </a:r>
            <a:r>
              <a:rPr lang="en-US" altLang="ja-JP" dirty="0" smtClean="0"/>
              <a:t>MD</a:t>
            </a:r>
            <a:r>
              <a:rPr lang="ja-JP" altLang="en-US" dirty="0" err="1" smtClean="0"/>
              <a:t>、</a:t>
            </a:r>
            <a:r>
              <a:rPr lang="en-US" altLang="ja-JP" dirty="0" smtClean="0"/>
              <a:t>cpRNFLT</a:t>
            </a:r>
            <a:r>
              <a:rPr lang="ja-JP" altLang="en-US" dirty="0" smtClean="0"/>
              <a:t>、乳頭角度となります。本研究では</a:t>
            </a:r>
            <a:r>
              <a:rPr lang="en-US" altLang="ja-JP" dirty="0" smtClean="0"/>
              <a:t>Zhang</a:t>
            </a:r>
            <a:r>
              <a:rPr lang="ja-JP" altLang="en-US" dirty="0" smtClean="0"/>
              <a:t>らを参考に全周３６０</a:t>
            </a:r>
            <a:r>
              <a:rPr lang="en-US" altLang="ja-JP" dirty="0" smtClean="0"/>
              <a:t>°</a:t>
            </a:r>
            <a:r>
              <a:rPr lang="ja-JP" altLang="en-US" dirty="0" smtClean="0"/>
              <a:t>と半周１８０を採択しました。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FA91-5F73-9642-AF24-4A2A88CFD52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1895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10563-3CC0-F64E-A5F4-9F39B8D15304}" type="datetimeFigureOut">
              <a:rPr lang="en-US" smtClean="0"/>
              <a:t>9/22/17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02D13-71D5-4849-A306-8B6BA307D13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10563-3CC0-F64E-A5F4-9F39B8D15304}" type="datetimeFigureOut">
              <a:rPr lang="en-US" smtClean="0"/>
              <a:t>9/22/17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02D13-71D5-4849-A306-8B6BA307D13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10563-3CC0-F64E-A5F4-9F39B8D15304}" type="datetimeFigureOut">
              <a:rPr lang="en-US" smtClean="0"/>
              <a:t>9/22/17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02D13-71D5-4849-A306-8B6BA307D13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10563-3CC0-F64E-A5F4-9F39B8D15304}" type="datetimeFigureOut">
              <a:rPr lang="en-US" smtClean="0"/>
              <a:t>9/22/17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02D13-71D5-4849-A306-8B6BA307D13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10563-3CC0-F64E-A5F4-9F39B8D15304}" type="datetimeFigureOut">
              <a:rPr lang="en-US" smtClean="0"/>
              <a:t>9/22/17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02D13-71D5-4849-A306-8B6BA307D13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10563-3CC0-F64E-A5F4-9F39B8D15304}" type="datetimeFigureOut">
              <a:rPr lang="en-US" smtClean="0"/>
              <a:t>9/22/17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02D13-71D5-4849-A306-8B6BA307D13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10563-3CC0-F64E-A5F4-9F39B8D15304}" type="datetimeFigureOut">
              <a:rPr lang="en-US" smtClean="0"/>
              <a:t>9/22/17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02D13-71D5-4849-A306-8B6BA307D13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10563-3CC0-F64E-A5F4-9F39B8D15304}" type="datetimeFigureOut">
              <a:rPr lang="en-US" smtClean="0"/>
              <a:t>9/22/17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02D13-71D5-4849-A306-8B6BA307D13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10563-3CC0-F64E-A5F4-9F39B8D15304}" type="datetimeFigureOut">
              <a:rPr lang="en-US" smtClean="0"/>
              <a:t>9/22/17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02D13-71D5-4849-A306-8B6BA307D13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10563-3CC0-F64E-A5F4-9F39B8D15304}" type="datetimeFigureOut">
              <a:rPr lang="en-US" smtClean="0"/>
              <a:t>9/22/17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02D13-71D5-4849-A306-8B6BA307D13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10563-3CC0-F64E-A5F4-9F39B8D15304}" type="datetimeFigureOut">
              <a:rPr lang="en-US" smtClean="0"/>
              <a:t>9/22/17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02D13-71D5-4849-A306-8B6BA307D13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D10563-3CC0-F64E-A5F4-9F39B8D15304}" type="datetimeFigureOut">
              <a:rPr lang="en-US" smtClean="0"/>
              <a:t>9/22/17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402D13-71D5-4849-A306-8B6BA307D1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9758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tif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4" Type="http://schemas.openxmlformats.org/officeDocument/2006/relationships/image" Target="../media/image19.tif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.png"/><Relationship Id="rId3" Type="http://schemas.openxmlformats.org/officeDocument/2006/relationships/image" Target="../media/image1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.png"/><Relationship Id="rId3" Type="http://schemas.openxmlformats.org/officeDocument/2006/relationships/image" Target="../media/image1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png"/><Relationship Id="rId3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767522"/>
            <a:ext cx="7772400" cy="1907439"/>
          </a:xfrm>
        </p:spPr>
        <p:txBody>
          <a:bodyPr>
            <a:normAutofit/>
          </a:bodyPr>
          <a:lstStyle/>
          <a:p>
            <a:r>
              <a:rPr lang="ja-JP" altLang="en-US" sz="4800" dirty="0" smtClean="0"/>
              <a:t>ハンフリー</a:t>
            </a:r>
            <a:r>
              <a:rPr lang="en-US" altLang="ja-JP" sz="4800" dirty="0" smtClean="0"/>
              <a:t>10-2</a:t>
            </a:r>
            <a:r>
              <a:rPr lang="ja-JP" altLang="en-US" sz="4800" dirty="0" smtClean="0"/>
              <a:t>と</a:t>
            </a:r>
            <a:r>
              <a:rPr lang="en-US" altLang="ja-JP" sz="4800" dirty="0" smtClean="0"/>
              <a:t>OCT</a:t>
            </a:r>
            <a:r>
              <a:rPr lang="ja-JP" altLang="en-US" sz="4800" dirty="0" smtClean="0"/>
              <a:t>から算出する網膜神経節細胞数</a:t>
            </a:r>
            <a:endParaRPr lang="en-US" sz="4800" dirty="0"/>
          </a:p>
        </p:txBody>
      </p:sp>
      <p:sp>
        <p:nvSpPr>
          <p:cNvPr id="4" name="Rectangle 19"/>
          <p:cNvSpPr txBox="1">
            <a:spLocks noGrp="1" noChangeArrowheads="1"/>
          </p:cNvSpPr>
          <p:nvPr>
            <p:ph type="subTitle" idx="1"/>
          </p:nvPr>
        </p:nvSpPr>
        <p:spPr bwMode="auto">
          <a:xfrm>
            <a:off x="285750" y="3830638"/>
            <a:ext cx="8572500" cy="24314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396875" indent="-396875" algn="l" defTabSz="9128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indent="-396875" algn="l" defTabSz="9128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8888" indent="-344488" algn="l" defTabSz="9128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4963" indent="-346075" algn="l" defTabSz="9128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41513" indent="-336550" algn="l" defTabSz="9128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Tx/>
              <a:buNone/>
            </a:pPr>
            <a:r>
              <a:rPr lang="ja-JP" altLang="en-US" sz="2400" dirty="0" smtClean="0"/>
              <a:t>田邉　義政</a:t>
            </a:r>
            <a:r>
              <a:rPr lang="en-US" altLang="ja-JP" sz="2400" baseline="30000" dirty="0" smtClean="0"/>
              <a:t>1</a:t>
            </a:r>
            <a:r>
              <a:rPr lang="ja-JP" altLang="en-US" sz="2400" baseline="30000" dirty="0" smtClean="0"/>
              <a:t>） 　</a:t>
            </a:r>
            <a:r>
              <a:rPr lang="ja-JP" altLang="en-US" sz="2400" dirty="0" smtClean="0"/>
              <a:t>小川　俊平</a:t>
            </a:r>
            <a:r>
              <a:rPr lang="en-US" altLang="ja-JP" sz="2400" baseline="30000" dirty="0" smtClean="0"/>
              <a:t>2,3</a:t>
            </a:r>
            <a:r>
              <a:rPr lang="ja-JP" altLang="en-US" sz="2400" baseline="30000" dirty="0" smtClean="0"/>
              <a:t>）　</a:t>
            </a:r>
            <a:r>
              <a:rPr lang="ja-JP" altLang="en-US" sz="2400" dirty="0" smtClean="0"/>
              <a:t>野呂　隆彦</a:t>
            </a:r>
            <a:r>
              <a:rPr lang="en-US" altLang="ja-JP" sz="2400" baseline="30000" dirty="0" smtClean="0"/>
              <a:t>2</a:t>
            </a:r>
            <a:r>
              <a:rPr lang="ja-JP" altLang="en-US" sz="2400" baseline="30000" dirty="0" smtClean="0"/>
              <a:t>）</a:t>
            </a:r>
            <a:r>
              <a:rPr lang="en-US" altLang="ja-JP" sz="2400" baseline="30000" dirty="0" smtClean="0"/>
              <a:t>4)</a:t>
            </a:r>
            <a:r>
              <a:rPr lang="ja-JP" altLang="en-US" sz="2400" baseline="30000" dirty="0" smtClean="0"/>
              <a:t> 　</a:t>
            </a:r>
            <a:r>
              <a:rPr lang="ja-JP" altLang="en-US" sz="2400" dirty="0" smtClean="0"/>
              <a:t>伊藤　義徳</a:t>
            </a:r>
            <a:r>
              <a:rPr lang="en-US" altLang="ja-JP" sz="2400" baseline="30000" dirty="0" smtClean="0"/>
              <a:t>2)</a:t>
            </a:r>
            <a:endParaRPr lang="en-US" sz="2400" baseline="30000" dirty="0" smtClean="0"/>
          </a:p>
          <a:p>
            <a:pPr marL="0" indent="0" algn="ctr">
              <a:buFontTx/>
              <a:buNone/>
            </a:pPr>
            <a:r>
              <a:rPr lang="ja-JP" altLang="en-US" sz="2400" dirty="0" smtClean="0"/>
              <a:t>奥出　祥代</a:t>
            </a:r>
            <a:r>
              <a:rPr lang="en-US" altLang="ja-JP" sz="2400" baseline="30000" dirty="0" smtClean="0"/>
              <a:t>2</a:t>
            </a:r>
            <a:r>
              <a:rPr lang="ja-JP" altLang="en-US" sz="2400" baseline="30000" dirty="0" smtClean="0"/>
              <a:t>）   </a:t>
            </a:r>
            <a:r>
              <a:rPr lang="ja-JP" altLang="en-US" sz="2400" dirty="0" smtClean="0"/>
              <a:t>郡司</a:t>
            </a:r>
            <a:r>
              <a:rPr lang="ja-JP" altLang="en-US" sz="2400" dirty="0"/>
              <a:t>　久人</a:t>
            </a:r>
            <a:r>
              <a:rPr lang="en-US" altLang="ja-JP" sz="2400" baseline="30000" dirty="0"/>
              <a:t>1</a:t>
            </a:r>
            <a:r>
              <a:rPr lang="ja-JP" altLang="en-US" sz="2400" baseline="30000" dirty="0"/>
              <a:t>）</a:t>
            </a:r>
            <a:r>
              <a:rPr lang="ja-JP" altLang="en-US" sz="2400" dirty="0" smtClean="0"/>
              <a:t>　中野　匡</a:t>
            </a:r>
            <a:r>
              <a:rPr lang="en-US" altLang="ja-JP" sz="2400" baseline="30000" dirty="0" smtClean="0"/>
              <a:t>2</a:t>
            </a:r>
            <a:r>
              <a:rPr lang="ja-JP" altLang="en-US" sz="2400" baseline="30000" dirty="0" smtClean="0"/>
              <a:t>） </a:t>
            </a:r>
          </a:p>
          <a:p>
            <a:pPr marL="0" indent="0" algn="ctr">
              <a:buFont typeface="Wingdings" pitchFamily="2" charset="2"/>
              <a:buNone/>
            </a:pPr>
            <a:endParaRPr lang="en-US" altLang="ja-JP" sz="2000" dirty="0" smtClean="0"/>
          </a:p>
          <a:p>
            <a:pPr marL="0" indent="0" algn="ctr">
              <a:buFont typeface="Wingdings" pitchFamily="2" charset="2"/>
              <a:buNone/>
            </a:pPr>
            <a:r>
              <a:rPr lang="en-US" altLang="ja-JP" sz="2000" dirty="0" smtClean="0"/>
              <a:t>1</a:t>
            </a:r>
            <a:r>
              <a:rPr lang="ja-JP" altLang="en-US" sz="2000" dirty="0" smtClean="0"/>
              <a:t>）東京慈恵会医科大学附属柏病院　</a:t>
            </a:r>
            <a:endParaRPr lang="en-US" sz="2000" dirty="0" smtClean="0"/>
          </a:p>
          <a:p>
            <a:pPr marL="0" indent="0" algn="ctr">
              <a:buFont typeface="Wingdings" pitchFamily="2" charset="2"/>
              <a:buNone/>
            </a:pPr>
            <a:r>
              <a:rPr lang="en-US" altLang="ja-JP" sz="2000" dirty="0" smtClean="0"/>
              <a:t>2</a:t>
            </a:r>
            <a:r>
              <a:rPr lang="ja-JP" altLang="en-US" sz="2000" dirty="0" smtClean="0"/>
              <a:t>）東京慈恵会医科大学附属病院　</a:t>
            </a:r>
            <a:endParaRPr lang="en-US" altLang="ja-JP" sz="2000" dirty="0" smtClean="0"/>
          </a:p>
          <a:p>
            <a:pPr marL="0" indent="0" algn="ctr">
              <a:buFont typeface="Wingdings" pitchFamily="2" charset="2"/>
              <a:buNone/>
            </a:pPr>
            <a:r>
              <a:rPr lang="en-US" altLang="ja-JP" sz="2000" dirty="0" smtClean="0"/>
              <a:t>3)</a:t>
            </a:r>
            <a:r>
              <a:rPr lang="ja-JP" altLang="en-US" sz="2000" dirty="0" smtClean="0"/>
              <a:t>厚木市立病院　眼科</a:t>
            </a:r>
            <a:endParaRPr lang="en-US" altLang="ja-JP" sz="2000" dirty="0" smtClean="0"/>
          </a:p>
          <a:p>
            <a:pPr marL="0" indent="0" algn="ctr">
              <a:buFont typeface="Wingdings" pitchFamily="2" charset="2"/>
              <a:buNone/>
            </a:pPr>
            <a:r>
              <a:rPr lang="en-US" altLang="ja-JP" sz="2000" dirty="0" smtClean="0"/>
              <a:t>4)</a:t>
            </a:r>
            <a:r>
              <a:rPr lang="ja-JP" altLang="en-US" sz="2000" dirty="0" smtClean="0"/>
              <a:t>スタンフォード大学</a:t>
            </a:r>
          </a:p>
        </p:txBody>
      </p:sp>
    </p:spTree>
    <p:extLst>
      <p:ext uri="{BB962C8B-B14F-4D97-AF65-F5344CB8AC3E}">
        <p14:creationId xmlns:p14="http://schemas.microsoft.com/office/powerpoint/2010/main" val="821737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88664"/>
            <a:ext cx="8444712" cy="1325563"/>
          </a:xfrm>
        </p:spPr>
        <p:txBody>
          <a:bodyPr/>
          <a:lstStyle/>
          <a:p>
            <a:r>
              <a:rPr lang="en-US" dirty="0" smtClean="0">
                <a:latin typeface="+mj-ea"/>
              </a:rPr>
              <a:t>RGC</a:t>
            </a:r>
            <a:r>
              <a:rPr lang="en-US" dirty="0" smtClean="0">
                <a:solidFill>
                  <a:srgbClr val="FF0000"/>
                </a:solidFill>
                <a:latin typeface="+mj-ea"/>
              </a:rPr>
              <a:t>_10-2</a:t>
            </a:r>
            <a:r>
              <a:rPr lang="en-US" altLang="ja-JP" dirty="0" smtClean="0">
                <a:latin typeface="+mj-ea"/>
              </a:rPr>
              <a:t> vs</a:t>
            </a:r>
            <a:r>
              <a:rPr lang="en-US" dirty="0" smtClean="0">
                <a:latin typeface="+mj-ea"/>
              </a:rPr>
              <a:t> 360 &amp; 180 degree</a:t>
            </a:r>
            <a:endParaRPr lang="en-US" dirty="0">
              <a:latin typeface="+mj-ea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14227"/>
            <a:ext cx="5293892" cy="412858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82543" y="5978038"/>
            <a:ext cx="30576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0100"/>
                </a:solidFill>
              </a:rPr>
              <a:t>360</a:t>
            </a:r>
            <a:r>
              <a:rPr lang="en-US" sz="2000" dirty="0" smtClean="0"/>
              <a:t> degree is better model </a:t>
            </a:r>
            <a:endParaRPr lang="en-US" sz="2000" dirty="0"/>
          </a:p>
        </p:txBody>
      </p:sp>
      <p:grpSp>
        <p:nvGrpSpPr>
          <p:cNvPr id="14" name="Group 13"/>
          <p:cNvGrpSpPr/>
          <p:nvPr/>
        </p:nvGrpSpPr>
        <p:grpSpPr>
          <a:xfrm>
            <a:off x="4610886" y="2586788"/>
            <a:ext cx="2219589" cy="2998775"/>
            <a:chOff x="6199058" y="2362200"/>
            <a:chExt cx="2219589" cy="2998775"/>
          </a:xfrm>
        </p:grpSpPr>
        <p:sp>
          <p:nvSpPr>
            <p:cNvPr id="6" name="Oval 5"/>
            <p:cNvSpPr/>
            <p:nvPr/>
          </p:nvSpPr>
          <p:spPr>
            <a:xfrm>
              <a:off x="6959600" y="2362200"/>
              <a:ext cx="800100" cy="800100"/>
            </a:xfrm>
            <a:prstGeom prst="ellipse">
              <a:avLst/>
            </a:prstGeom>
            <a:solidFill>
              <a:srgbClr val="0700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6953300" y="3833811"/>
              <a:ext cx="806400" cy="806400"/>
              <a:chOff x="6953300" y="3833811"/>
              <a:chExt cx="806400" cy="806400"/>
            </a:xfrm>
          </p:grpSpPr>
          <p:sp>
            <p:nvSpPr>
              <p:cNvPr id="7" name="Oval 6"/>
              <p:cNvSpPr/>
              <p:nvPr/>
            </p:nvSpPr>
            <p:spPr>
              <a:xfrm>
                <a:off x="6959600" y="3836961"/>
                <a:ext cx="800100" cy="80010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Pie 8"/>
              <p:cNvSpPr/>
              <p:nvPr/>
            </p:nvSpPr>
            <p:spPr>
              <a:xfrm rot="10800000">
                <a:off x="6953300" y="3833811"/>
                <a:ext cx="806400" cy="806400"/>
              </a:xfrm>
              <a:prstGeom prst="pie">
                <a:avLst>
                  <a:gd name="adj1" fmla="val 5423411"/>
                  <a:gd name="adj2" fmla="val 16181995"/>
                </a:avLst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0" name="TextBox 9"/>
            <p:cNvSpPr txBox="1"/>
            <p:nvPr/>
          </p:nvSpPr>
          <p:spPr>
            <a:xfrm>
              <a:off x="6199058" y="3355349"/>
              <a:ext cx="8819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cpRNFL</a:t>
              </a:r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088636" y="3128723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360</a:t>
              </a:r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088636" y="4649217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180</a:t>
              </a:r>
              <a:endParaRPr 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294348" y="5053198"/>
              <a:ext cx="212429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Zhang C. Ophthalmol 2014</a:t>
              </a:r>
              <a:endParaRPr lang="en-US" sz="1400" dirty="0"/>
            </a:p>
          </p:txBody>
        </p:sp>
      </p:grpSp>
      <p:sp>
        <p:nvSpPr>
          <p:cNvPr id="3" name="テキスト ボックス 2"/>
          <p:cNvSpPr txBox="1"/>
          <p:nvPr/>
        </p:nvSpPr>
        <p:spPr>
          <a:xfrm>
            <a:off x="6573801" y="2802172"/>
            <a:ext cx="20505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 smtClean="0"/>
              <a:t>553615</a:t>
            </a:r>
            <a:r>
              <a:rPr kumimoji="1" lang="en-US" altLang="ja-JP" dirty="0" smtClean="0"/>
              <a:t>±270130</a:t>
            </a:r>
            <a:endParaRPr kumimoji="1" lang="ja-JP" altLang="en-US" dirty="0"/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6573800" y="4346073"/>
            <a:ext cx="20505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 smtClean="0"/>
              <a:t>276394</a:t>
            </a:r>
            <a:r>
              <a:rPr kumimoji="1" lang="en-US" altLang="ja-JP" dirty="0" smtClean="0"/>
              <a:t>±149837</a:t>
            </a:r>
            <a:endParaRPr kumimoji="1" lang="ja-JP" altLang="en-US" dirty="0"/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6573801" y="3307144"/>
            <a:ext cx="1263141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 smtClean="0"/>
              <a:t> R=0.86</a:t>
            </a:r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6573800" y="4854719"/>
            <a:ext cx="1263141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 smtClean="0"/>
              <a:t> R=0.84</a:t>
            </a:r>
          </a:p>
        </p:txBody>
      </p:sp>
      <p:sp>
        <p:nvSpPr>
          <p:cNvPr id="18" name="正方形/長方形 17"/>
          <p:cNvSpPr/>
          <p:nvPr/>
        </p:nvSpPr>
        <p:spPr>
          <a:xfrm>
            <a:off x="7713695" y="5774728"/>
            <a:ext cx="13596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ja-JP" dirty="0">
                <a:ea typeface="ＭＳ ゴシック" panose="020B0609070205080204" pitchFamily="49" charset="-128"/>
                <a:cs typeface="Calibri" panose="020F0502020204030204" pitchFamily="34" charset="0"/>
              </a:rPr>
              <a:t>Mean +/- SD</a:t>
            </a:r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4706176" y="1906702"/>
            <a:ext cx="1113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RGC_10-2</a:t>
            </a:r>
            <a:endParaRPr kumimoji="1" lang="ja-JP" altLang="en-US" dirty="0"/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6544180" y="1863995"/>
            <a:ext cx="20505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 smtClean="0"/>
              <a:t>515984</a:t>
            </a:r>
            <a:r>
              <a:rPr kumimoji="1" lang="en-US" altLang="ja-JP" dirty="0" smtClean="0"/>
              <a:t>±250662</a:t>
            </a:r>
            <a:endParaRPr kumimoji="1" lang="ja-JP" altLang="en-US" dirty="0"/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7816286" y="5363365"/>
            <a:ext cx="1154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Cells/mm²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081466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+mj-ea"/>
              </a:rPr>
              <a:t>360</a:t>
            </a:r>
            <a:r>
              <a:rPr lang="en-US" dirty="0">
                <a:latin typeface="+mj-ea"/>
              </a:rPr>
              <a:t> </a:t>
            </a:r>
            <a:r>
              <a:rPr lang="en-US" dirty="0" smtClean="0">
                <a:latin typeface="+mj-ea"/>
              </a:rPr>
              <a:t>degree is best</a:t>
            </a:r>
            <a:endParaRPr lang="en-US" dirty="0">
              <a:latin typeface="+mj-ea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1756" y="2040242"/>
            <a:ext cx="4253948" cy="3190461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345040" y="2040242"/>
            <a:ext cx="4253948" cy="3375127"/>
            <a:chOff x="345040" y="1833770"/>
            <a:chExt cx="4253948" cy="337512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45040" y="1833770"/>
              <a:ext cx="4253948" cy="3190461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>
              <a:off x="1719846" y="4839565"/>
              <a:ext cx="1504336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mtClean="0"/>
                <a:t>RGC HFA10-2</a:t>
              </a:r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53090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680" y="1858297"/>
            <a:ext cx="6135327" cy="4601495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6455181" y="2685354"/>
            <a:ext cx="2060169" cy="2783391"/>
            <a:chOff x="6199058" y="2362200"/>
            <a:chExt cx="2219589" cy="2998775"/>
          </a:xfrm>
        </p:grpSpPr>
        <p:sp>
          <p:nvSpPr>
            <p:cNvPr id="5" name="Oval 4"/>
            <p:cNvSpPr/>
            <p:nvPr/>
          </p:nvSpPr>
          <p:spPr>
            <a:xfrm>
              <a:off x="6959600" y="2362200"/>
              <a:ext cx="800100" cy="800100"/>
            </a:xfrm>
            <a:prstGeom prst="ellipse">
              <a:avLst/>
            </a:prstGeom>
            <a:solidFill>
              <a:srgbClr val="0700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6953300" y="3833811"/>
              <a:ext cx="806400" cy="806400"/>
              <a:chOff x="6953300" y="3833811"/>
              <a:chExt cx="806400" cy="806400"/>
            </a:xfrm>
          </p:grpSpPr>
          <p:sp>
            <p:nvSpPr>
              <p:cNvPr id="11" name="Oval 10"/>
              <p:cNvSpPr/>
              <p:nvPr/>
            </p:nvSpPr>
            <p:spPr>
              <a:xfrm>
                <a:off x="6959600" y="3836961"/>
                <a:ext cx="800100" cy="80010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Pie 11"/>
              <p:cNvSpPr/>
              <p:nvPr/>
            </p:nvSpPr>
            <p:spPr>
              <a:xfrm rot="10800000">
                <a:off x="6953300" y="3833811"/>
                <a:ext cx="806400" cy="806400"/>
              </a:xfrm>
              <a:prstGeom prst="pie">
                <a:avLst>
                  <a:gd name="adj1" fmla="val 5423411"/>
                  <a:gd name="adj2" fmla="val 16181995"/>
                </a:avLst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7" name="TextBox 6"/>
            <p:cNvSpPr txBox="1"/>
            <p:nvPr/>
          </p:nvSpPr>
          <p:spPr>
            <a:xfrm>
              <a:off x="6199058" y="3355349"/>
              <a:ext cx="8819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cpRNFL</a:t>
              </a:r>
              <a:endParaRPr lang="en-US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088636" y="3128723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360</a:t>
              </a:r>
              <a:endParaRPr 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088636" y="4649217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180</a:t>
              </a:r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294348" y="5053198"/>
              <a:ext cx="212429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Zhang C. Ophthalmol 2014</a:t>
              </a:r>
              <a:endParaRPr lang="en-US" sz="1400" dirty="0"/>
            </a:p>
          </p:txBody>
        </p:sp>
      </p:grpSp>
      <p:sp>
        <p:nvSpPr>
          <p:cNvPr id="15" name="テキスト ボックス 15"/>
          <p:cNvSpPr txBox="1"/>
          <p:nvPr/>
        </p:nvSpPr>
        <p:spPr>
          <a:xfrm>
            <a:off x="2246390" y="3627568"/>
            <a:ext cx="1263141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smtClean="0"/>
              <a:t> </a:t>
            </a:r>
            <a:r>
              <a:rPr kumimoji="1" lang="en-US" altLang="ja-JP" sz="2400" smtClean="0"/>
              <a:t>R=0.919</a:t>
            </a:r>
            <a:endParaRPr kumimoji="1" lang="en-US" altLang="ja-JP" sz="2400" dirty="0" smtClean="0"/>
          </a:p>
        </p:txBody>
      </p:sp>
      <p:sp>
        <p:nvSpPr>
          <p:cNvPr id="16" name="テキスト ボックス 16"/>
          <p:cNvSpPr txBox="1"/>
          <p:nvPr/>
        </p:nvSpPr>
        <p:spPr>
          <a:xfrm>
            <a:off x="3976942" y="5305716"/>
            <a:ext cx="1263141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 smtClean="0"/>
              <a:t> </a:t>
            </a:r>
            <a:r>
              <a:rPr kumimoji="1" lang="en-US" altLang="ja-JP" sz="2400" dirty="0" smtClean="0"/>
              <a:t>R=0.920</a:t>
            </a:r>
            <a:endParaRPr kumimoji="1" lang="en-US" altLang="ja-JP" sz="2400" dirty="0" smtClean="0"/>
          </a:p>
        </p:txBody>
      </p:sp>
    </p:spTree>
    <p:extLst>
      <p:ext uri="{BB962C8B-B14F-4D97-AF65-F5344CB8AC3E}">
        <p14:creationId xmlns:p14="http://schemas.microsoft.com/office/powerpoint/2010/main" val="20578645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kumimoji="1" lang="ja-JP" altLang="en-US" dirty="0" smtClean="0"/>
              <a:t>サブ解析</a:t>
            </a:r>
            <a:endParaRPr kumimoji="1" lang="ja-JP" altLang="en-US" dirty="0"/>
          </a:p>
        </p:txBody>
      </p:sp>
      <p:sp>
        <p:nvSpPr>
          <p:cNvPr id="7" name="テキスト ボックス 3"/>
          <p:cNvSpPr txBox="1"/>
          <p:nvPr/>
        </p:nvSpPr>
        <p:spPr>
          <a:xfrm>
            <a:off x="628650" y="1752377"/>
            <a:ext cx="80681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 smtClean="0">
                <a:latin typeface="+mn-ea"/>
              </a:rPr>
              <a:t>同時期の同一対象群で</a:t>
            </a:r>
            <a:r>
              <a:rPr kumimoji="1" lang="en-US" altLang="ja-JP" sz="2400" dirty="0" smtClean="0">
                <a:latin typeface="+mn-ea"/>
              </a:rPr>
              <a:t>HFA10-2</a:t>
            </a:r>
            <a:r>
              <a:rPr kumimoji="1" lang="ja-JP" altLang="en-US" sz="2400" dirty="0" smtClean="0">
                <a:latin typeface="+mn-ea"/>
              </a:rPr>
              <a:t>と</a:t>
            </a:r>
            <a:r>
              <a:rPr kumimoji="1" lang="en-US" altLang="ja-JP" sz="2400" dirty="0" smtClean="0">
                <a:latin typeface="+mn-ea"/>
              </a:rPr>
              <a:t>HFA30-2</a:t>
            </a:r>
            <a:r>
              <a:rPr kumimoji="1" lang="ja-JP" altLang="en-US" sz="2400" dirty="0" smtClean="0">
                <a:latin typeface="+mn-ea"/>
              </a:rPr>
              <a:t>を</a:t>
            </a:r>
            <a:r>
              <a:rPr kumimoji="1" lang="en-US" altLang="ja-JP" sz="2400" dirty="0" smtClean="0">
                <a:latin typeface="+mn-ea"/>
              </a:rPr>
              <a:t>3</a:t>
            </a:r>
            <a:r>
              <a:rPr kumimoji="1" lang="ja-JP" altLang="en-US" sz="2400" dirty="0" smtClean="0">
                <a:latin typeface="+mn-ea"/>
              </a:rPr>
              <a:t>ヶ月以内に行っていた</a:t>
            </a:r>
            <a:r>
              <a:rPr kumimoji="1" lang="en-US" altLang="ja-JP" sz="2400" dirty="0" smtClean="0">
                <a:latin typeface="+mn-ea"/>
              </a:rPr>
              <a:t>45</a:t>
            </a:r>
            <a:r>
              <a:rPr kumimoji="1" lang="ja-JP" altLang="en-US" sz="2400" dirty="0" smtClean="0">
                <a:latin typeface="+mn-ea"/>
              </a:rPr>
              <a:t>例</a:t>
            </a:r>
            <a:r>
              <a:rPr kumimoji="1" lang="en-US" altLang="ja-JP" sz="2400" dirty="0" smtClean="0">
                <a:latin typeface="+mn-ea"/>
              </a:rPr>
              <a:t>86</a:t>
            </a:r>
            <a:r>
              <a:rPr kumimoji="1" lang="ja-JP" altLang="en-US" sz="2400" dirty="0" smtClean="0">
                <a:latin typeface="+mn-ea"/>
              </a:rPr>
              <a:t>データセットについて検討を行った</a:t>
            </a:r>
            <a:endParaRPr kumimoji="1" lang="ja-JP" altLang="en-US" sz="2400" dirty="0">
              <a:latin typeface="+mn-ea"/>
            </a:endParaRPr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3151766"/>
            <a:ext cx="77787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dirty="0" smtClean="0">
                <a:solidFill>
                  <a:srgbClr val="FF0000"/>
                </a:solidFill>
                <a:latin typeface="+mn-ea"/>
              </a:rPr>
              <a:t>HFA30-2</a:t>
            </a:r>
            <a:r>
              <a:rPr kumimoji="1" lang="ja-JP" altLang="en-US" sz="2400" dirty="0" smtClean="0">
                <a:solidFill>
                  <a:srgbClr val="FF0000"/>
                </a:solidFill>
                <a:latin typeface="+mn-ea"/>
              </a:rPr>
              <a:t>か</a:t>
            </a:r>
            <a:r>
              <a:rPr kumimoji="1" lang="ja-JP" altLang="en-US" sz="2400" dirty="0">
                <a:solidFill>
                  <a:srgbClr val="FF0000"/>
                </a:solidFill>
                <a:latin typeface="+mn-ea"/>
              </a:rPr>
              <a:t>ら</a:t>
            </a:r>
            <a:r>
              <a:rPr kumimoji="1" lang="en-US" altLang="ja-JP" sz="2400" dirty="0" smtClean="0">
                <a:solidFill>
                  <a:srgbClr val="FF0000"/>
                </a:solidFill>
                <a:latin typeface="+mn-ea"/>
              </a:rPr>
              <a:t>24-2</a:t>
            </a:r>
            <a:r>
              <a:rPr kumimoji="1" lang="ja-JP" altLang="en-US" sz="2400" dirty="0" err="1" smtClean="0">
                <a:solidFill>
                  <a:srgbClr val="FF0000"/>
                </a:solidFill>
                <a:latin typeface="+mn-ea"/>
              </a:rPr>
              <a:t>の測</a:t>
            </a:r>
            <a:r>
              <a:rPr kumimoji="1" lang="ja-JP" altLang="en-US" sz="2400" dirty="0" smtClean="0">
                <a:solidFill>
                  <a:srgbClr val="FF0000"/>
                </a:solidFill>
                <a:latin typeface="+mn-ea"/>
              </a:rPr>
              <a:t>定点</a:t>
            </a:r>
            <a:r>
              <a:rPr kumimoji="1" lang="en-US" altLang="ja-JP" sz="2400" dirty="0" smtClean="0">
                <a:solidFill>
                  <a:srgbClr val="FF0000"/>
                </a:solidFill>
                <a:latin typeface="+mn-ea"/>
              </a:rPr>
              <a:t>(52</a:t>
            </a:r>
            <a:r>
              <a:rPr kumimoji="1" lang="ja-JP" altLang="en-US" sz="2400" dirty="0" smtClean="0">
                <a:solidFill>
                  <a:srgbClr val="FF0000"/>
                </a:solidFill>
                <a:latin typeface="+mn-ea"/>
              </a:rPr>
              <a:t>点</a:t>
            </a:r>
            <a:r>
              <a:rPr kumimoji="1" lang="en-US" altLang="ja-JP" sz="2400" dirty="0" smtClean="0">
                <a:solidFill>
                  <a:srgbClr val="FF0000"/>
                </a:solidFill>
                <a:latin typeface="+mn-ea"/>
              </a:rPr>
              <a:t>)</a:t>
            </a:r>
            <a:r>
              <a:rPr kumimoji="1" lang="ja-JP" altLang="en-US" sz="2400" dirty="0" smtClean="0">
                <a:solidFill>
                  <a:srgbClr val="FF0000"/>
                </a:solidFill>
                <a:latin typeface="+mn-ea"/>
              </a:rPr>
              <a:t>を使用</a:t>
            </a:r>
            <a:endParaRPr kumimoji="1" lang="en-US" altLang="ja-JP" sz="2400" dirty="0" smtClean="0">
              <a:solidFill>
                <a:srgbClr val="FF0000"/>
              </a:solidFill>
              <a:latin typeface="+mn-ea"/>
            </a:endParaRPr>
          </a:p>
          <a:p>
            <a:r>
              <a:rPr kumimoji="1" lang="ja-JP" altLang="en-US" sz="2400" dirty="0" smtClean="0">
                <a:solidFill>
                  <a:srgbClr val="FF0000"/>
                </a:solidFill>
                <a:latin typeface="+mn-ea"/>
              </a:rPr>
              <a:t>推定</a:t>
            </a:r>
            <a:r>
              <a:rPr kumimoji="1" lang="en-US" altLang="ja-JP" sz="2400" dirty="0" smtClean="0">
                <a:solidFill>
                  <a:srgbClr val="FF0000"/>
                </a:solidFill>
                <a:latin typeface="+mn-ea"/>
              </a:rPr>
              <a:t>RGC(RGC_24-2)</a:t>
            </a:r>
            <a:r>
              <a:rPr kumimoji="1" lang="ja-JP" altLang="en-US" sz="2400" dirty="0" smtClean="0">
                <a:solidFill>
                  <a:srgbClr val="FF0000"/>
                </a:solidFill>
                <a:latin typeface="+mn-ea"/>
              </a:rPr>
              <a:t>を算出*</a:t>
            </a:r>
            <a:endParaRPr kumimoji="1" lang="en-US" altLang="ja-JP" sz="2400" dirty="0" smtClean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5" name="Shape 212"/>
          <p:cNvSpPr txBox="1"/>
          <p:nvPr/>
        </p:nvSpPr>
        <p:spPr>
          <a:xfrm>
            <a:off x="2354363" y="4279227"/>
            <a:ext cx="4327323" cy="14192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lIns="68569" tIns="34275" rIns="68569" bIns="34275" anchor="t" anchorCtr="0">
            <a:noAutofit/>
          </a:bodyPr>
          <a:lstStyle/>
          <a:p>
            <a:pPr algn="ctr">
              <a:buSzPct val="25000"/>
            </a:pP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m=[0.054*(</a:t>
            </a:r>
            <a:r>
              <a:rPr lang="en-US" sz="2000" dirty="0" err="1">
                <a:latin typeface="Calibri"/>
                <a:ea typeface="Calibri"/>
                <a:cs typeface="Calibri"/>
                <a:sym typeface="Calibri"/>
              </a:rPr>
              <a:t>ec</a:t>
            </a: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*1.32)]+0.9</a:t>
            </a:r>
          </a:p>
          <a:p>
            <a:pPr algn="ctr">
              <a:buSzPct val="25000"/>
            </a:pP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 b=[-1.5*(</a:t>
            </a:r>
            <a:r>
              <a:rPr lang="en-US" sz="2000" dirty="0" err="1">
                <a:latin typeface="Calibri"/>
                <a:ea typeface="Calibri"/>
                <a:cs typeface="Calibri"/>
                <a:sym typeface="Calibri"/>
              </a:rPr>
              <a:t>ec</a:t>
            </a: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*1.32)]-14.8</a:t>
            </a:r>
          </a:p>
          <a:p>
            <a:pPr algn="ctr">
              <a:buSzPct val="25000"/>
            </a:pP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latin typeface="Calibri"/>
                <a:ea typeface="Calibri"/>
                <a:cs typeface="Calibri"/>
                <a:sym typeface="Calibri"/>
              </a:rPr>
              <a:t>gc</a:t>
            </a: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={[(s-1)-b]/m}+4.7</a:t>
            </a:r>
          </a:p>
          <a:p>
            <a:pPr algn="ctr">
              <a:buSzPct val="25000"/>
            </a:pPr>
            <a:r>
              <a:rPr lang="en-US" sz="2000" dirty="0" smtClean="0">
                <a:ea typeface="Calibri"/>
                <a:cs typeface="Calibri"/>
                <a:sym typeface="Calibri"/>
              </a:rPr>
              <a:t>RGC</a:t>
            </a:r>
            <a:r>
              <a:rPr lang="en-US" altLang="ja-JP" sz="2000" dirty="0" smtClean="0">
                <a:ea typeface="Calibri"/>
                <a:cs typeface="Calibri"/>
                <a:sym typeface="Calibri"/>
              </a:rPr>
              <a:t>_HFA </a:t>
            </a:r>
            <a:r>
              <a:rPr lang="en-US" sz="2000" dirty="0" smtClean="0">
                <a:latin typeface="Calibri"/>
                <a:ea typeface="Calibri"/>
                <a:cs typeface="Calibri"/>
                <a:sym typeface="Calibri"/>
              </a:rPr>
              <a:t>=[</a:t>
            </a: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∑10^(</a:t>
            </a:r>
            <a:r>
              <a:rPr lang="en-US" sz="2000" dirty="0" err="1">
                <a:latin typeface="Calibri"/>
                <a:ea typeface="Calibri"/>
                <a:cs typeface="Calibri"/>
                <a:sym typeface="Calibri"/>
              </a:rPr>
              <a:t>gc</a:t>
            </a: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*0.1</a:t>
            </a:r>
            <a:r>
              <a:rPr lang="en-US" sz="2000" dirty="0" smtClean="0">
                <a:latin typeface="Calibri"/>
                <a:ea typeface="Calibri"/>
                <a:cs typeface="Calibri"/>
                <a:sym typeface="Calibri"/>
              </a:rPr>
              <a:t>)]</a:t>
            </a:r>
            <a:endParaRPr lang="en-US" sz="2000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Shape 210"/>
          <p:cNvSpPr/>
          <p:nvPr/>
        </p:nvSpPr>
        <p:spPr>
          <a:xfrm>
            <a:off x="5317596" y="6178508"/>
            <a:ext cx="3712227" cy="699796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 algn="r">
              <a:buSzPct val="25000"/>
            </a:pPr>
            <a:r>
              <a:rPr lang="ja-JP" altLang="en-US" dirty="0" smtClean="0">
                <a:latin typeface="Calibri"/>
                <a:ea typeface="Calibri"/>
                <a:cs typeface="Calibri"/>
                <a:sym typeface="Calibri"/>
              </a:rPr>
              <a:t>*</a:t>
            </a:r>
            <a:r>
              <a:rPr lang="en-US" dirty="0" smtClean="0">
                <a:latin typeface="Calibri"/>
                <a:ea typeface="Calibri"/>
                <a:cs typeface="Calibri"/>
                <a:sym typeface="Calibri"/>
              </a:rPr>
              <a:t>Medeiros FA.  </a:t>
            </a:r>
            <a:r>
              <a:rPr lang="en-US" dirty="0" err="1">
                <a:latin typeface="Calibri"/>
                <a:ea typeface="Calibri"/>
                <a:cs typeface="Calibri"/>
                <a:sym typeface="Calibri"/>
              </a:rPr>
              <a:t>ArchOphthalmol</a:t>
            </a: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. 2012</a:t>
            </a:r>
          </a:p>
        </p:txBody>
      </p:sp>
    </p:spTree>
    <p:extLst>
      <p:ext uri="{BB962C8B-B14F-4D97-AF65-F5344CB8AC3E}">
        <p14:creationId xmlns:p14="http://schemas.microsoft.com/office/powerpoint/2010/main" val="4226677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64" y="832833"/>
            <a:ext cx="5232736" cy="5961160"/>
          </a:xfrm>
          <a:prstGeom prst="rect">
            <a:avLst/>
          </a:prstGeom>
        </p:spPr>
      </p:pic>
      <p:sp>
        <p:nvSpPr>
          <p:cNvPr id="11" name="タイトル 1"/>
          <p:cNvSpPr>
            <a:spLocks noGrp="1"/>
          </p:cNvSpPr>
          <p:nvPr>
            <p:ph type="title"/>
          </p:nvPr>
        </p:nvSpPr>
        <p:spPr>
          <a:xfrm>
            <a:off x="652059" y="170052"/>
            <a:ext cx="7886700" cy="1325563"/>
          </a:xfrm>
          <a:solidFill>
            <a:schemeClr val="bg1"/>
          </a:solidFill>
        </p:spPr>
        <p:txBody>
          <a:bodyPr>
            <a:noAutofit/>
          </a:bodyPr>
          <a:lstStyle/>
          <a:p>
            <a:pPr algn="ctr"/>
            <a:r>
              <a:rPr kumimoji="1" lang="en-US" altLang="ja-JP" dirty="0" smtClean="0">
                <a:latin typeface="+mj-ea"/>
              </a:rPr>
              <a:t>RGC_10-2 vs RGC_24-2</a:t>
            </a:r>
            <a:endParaRPr kumimoji="1" lang="ja-JP" altLang="en-US" dirty="0">
              <a:latin typeface="+mj-ea"/>
            </a:endParaRP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5553642" y="4546068"/>
            <a:ext cx="1263141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 smtClean="0"/>
              <a:t>R=0.86</a:t>
            </a:r>
          </a:p>
        </p:txBody>
      </p:sp>
      <p:sp>
        <p:nvSpPr>
          <p:cNvPr id="4" name="正方形/長方形 3"/>
          <p:cNvSpPr/>
          <p:nvPr/>
        </p:nvSpPr>
        <p:spPr>
          <a:xfrm>
            <a:off x="5487853" y="2722916"/>
            <a:ext cx="365614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en-US" altLang="ja-JP" sz="2400" dirty="0" smtClean="0"/>
              <a:t>RGC_24-2</a:t>
            </a:r>
            <a:r>
              <a:rPr kumimoji="1" lang="en-US" altLang="ja-JP" dirty="0" smtClean="0">
                <a:solidFill>
                  <a:srgbClr val="FF0000"/>
                </a:solidFill>
              </a:rPr>
              <a:t>     </a:t>
            </a:r>
            <a:r>
              <a:rPr kumimoji="1" lang="en-US" altLang="ja-JP" sz="2400" dirty="0" smtClean="0"/>
              <a:t>817915</a:t>
            </a:r>
            <a:r>
              <a:rPr kumimoji="1" lang="en-US" altLang="ja-JP" dirty="0" smtClean="0"/>
              <a:t>±350486</a:t>
            </a:r>
            <a:endParaRPr kumimoji="1" lang="ja-JP" altLang="en-US" dirty="0"/>
          </a:p>
        </p:txBody>
      </p:sp>
      <p:sp>
        <p:nvSpPr>
          <p:cNvPr id="5" name="正方形/長方形 4"/>
          <p:cNvSpPr/>
          <p:nvPr/>
        </p:nvSpPr>
        <p:spPr>
          <a:xfrm>
            <a:off x="5503168" y="3634492"/>
            <a:ext cx="36255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en-US" altLang="ja-JP" sz="2400" dirty="0" smtClean="0"/>
              <a:t>RGC_10-2   </a:t>
            </a:r>
            <a:r>
              <a:rPr kumimoji="1" lang="en-US" altLang="ja-JP" dirty="0" smtClean="0"/>
              <a:t> </a:t>
            </a:r>
            <a:r>
              <a:rPr kumimoji="1" lang="en-US" altLang="ja-JP" sz="2400" dirty="0" smtClean="0"/>
              <a:t>515984</a:t>
            </a:r>
            <a:r>
              <a:rPr kumimoji="1" lang="en-US" altLang="ja-JP" dirty="0" smtClean="0"/>
              <a:t>±250662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7893167" y="4361402"/>
            <a:ext cx="1154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Cells/mm²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/>
        </p:nvSpPr>
        <p:spPr>
          <a:xfrm>
            <a:off x="7713695" y="4888337"/>
            <a:ext cx="13596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ja-JP" dirty="0">
                <a:ea typeface="ＭＳ ゴシック" panose="020B0609070205080204" pitchFamily="49" charset="-128"/>
                <a:cs typeface="Calibri" panose="020F0502020204030204" pitchFamily="34" charset="0"/>
              </a:rPr>
              <a:t>Mean +/- SD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740390" y="4888337"/>
            <a:ext cx="1902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 smtClean="0">
                <a:solidFill>
                  <a:srgbClr val="FF0000"/>
                </a:solidFill>
              </a:rPr>
              <a:t>軸を</a:t>
            </a:r>
            <a:r>
              <a:rPr lang="en-US" altLang="ja-JP" dirty="0" smtClean="0">
                <a:solidFill>
                  <a:srgbClr val="FF0000"/>
                </a:solidFill>
              </a:rPr>
              <a:t>equal</a:t>
            </a:r>
            <a:r>
              <a:rPr lang="ja-JP" altLang="en-US" dirty="0" smtClean="0">
                <a:solidFill>
                  <a:srgbClr val="FF0000"/>
                </a:solidFill>
              </a:rPr>
              <a:t>に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185212" y="5799913"/>
            <a:ext cx="19025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 smtClean="0">
                <a:solidFill>
                  <a:srgbClr val="FF0000"/>
                </a:solidFill>
              </a:rPr>
              <a:t>R</a:t>
            </a:r>
            <a:r>
              <a:rPr lang="ja-JP" altLang="en-US" dirty="0" smtClean="0">
                <a:solidFill>
                  <a:srgbClr val="FF0000"/>
                </a:solidFill>
              </a:rPr>
              <a:t>は</a:t>
            </a:r>
            <a:r>
              <a:rPr lang="en-US" altLang="ja-JP" dirty="0" smtClean="0">
                <a:solidFill>
                  <a:srgbClr val="FF0000"/>
                </a:solidFill>
              </a:rPr>
              <a:t>Spearman</a:t>
            </a:r>
            <a:r>
              <a:rPr lang="ja-JP" altLang="en-US" dirty="0" smtClean="0">
                <a:solidFill>
                  <a:srgbClr val="FF0000"/>
                </a:solidFill>
              </a:rPr>
              <a:t>？決定係数？</a:t>
            </a:r>
            <a:endParaRPr lang="en-US" altLang="ja-JP" dirty="0" smtClean="0">
              <a:solidFill>
                <a:srgbClr val="FF0000"/>
              </a:solidFill>
            </a:endParaRPr>
          </a:p>
          <a:p>
            <a:r>
              <a:rPr lang="ja-JP" altLang="en-US" dirty="0" smtClean="0">
                <a:solidFill>
                  <a:srgbClr val="FF0000"/>
                </a:solidFill>
              </a:rPr>
              <a:t>を明記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1055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9517" y="741933"/>
            <a:ext cx="5073984" cy="5902003"/>
          </a:xfrm>
          <a:prstGeom prst="rect">
            <a:avLst/>
          </a:prstGeom>
        </p:spPr>
      </p:pic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374650" y="231843"/>
            <a:ext cx="7886700" cy="1325563"/>
          </a:xfrm>
        </p:spPr>
        <p:txBody>
          <a:bodyPr/>
          <a:lstStyle/>
          <a:p>
            <a:pPr algn="ctr"/>
            <a:r>
              <a:rPr kumimoji="1" lang="en-US" altLang="ja-JP" dirty="0" smtClean="0">
                <a:latin typeface="+mj-ea"/>
              </a:rPr>
              <a:t>MD10-2vsRGC_10-2</a:t>
            </a:r>
            <a:endParaRPr kumimoji="1" lang="ja-JP" altLang="en-US" dirty="0">
              <a:latin typeface="+mj-ea"/>
            </a:endParaRP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6201284" y="3834395"/>
            <a:ext cx="1263141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 smtClean="0"/>
              <a:t> R=0.86</a:t>
            </a:r>
          </a:p>
        </p:txBody>
      </p:sp>
      <p:sp>
        <p:nvSpPr>
          <p:cNvPr id="2" name="正方形/長方形 1"/>
          <p:cNvSpPr/>
          <p:nvPr/>
        </p:nvSpPr>
        <p:spPr>
          <a:xfrm>
            <a:off x="6201284" y="2751888"/>
            <a:ext cx="260349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en-US" altLang="ja-JP" sz="2400" dirty="0" smtClean="0"/>
              <a:t>MD10-2     </a:t>
            </a:r>
          </a:p>
          <a:p>
            <a:pPr lvl="0">
              <a:defRPr/>
            </a:pPr>
            <a:r>
              <a:rPr kumimoji="1" lang="en-US" altLang="ja-JP" sz="2400" dirty="0" smtClean="0"/>
              <a:t>   -7.70±7.96dB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805094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5291" y="1453221"/>
            <a:ext cx="4570954" cy="5084421"/>
          </a:xfrm>
          <a:prstGeom prst="rect">
            <a:avLst/>
          </a:prstGeom>
        </p:spPr>
      </p:pic>
      <p:pic>
        <p:nvPicPr>
          <p:cNvPr id="2" name="図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516" y="1453221"/>
            <a:ext cx="4179695" cy="5084421"/>
          </a:xfrm>
          <a:prstGeom prst="rect">
            <a:avLst/>
          </a:prstGeom>
        </p:spPr>
      </p:pic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97969" y="284349"/>
            <a:ext cx="8868276" cy="1325563"/>
          </a:xfrm>
        </p:spPr>
        <p:txBody>
          <a:bodyPr>
            <a:normAutofit/>
          </a:bodyPr>
          <a:lstStyle/>
          <a:p>
            <a:pPr algn="ctr"/>
            <a:r>
              <a:rPr kumimoji="1" lang="en-US" altLang="ja-JP" sz="4000" dirty="0" smtClean="0">
                <a:latin typeface="+mj-ea"/>
              </a:rPr>
              <a:t>GC_AVERAGEvsRGC10-2,RGC24-2</a:t>
            </a:r>
            <a:endParaRPr kumimoji="1" lang="ja-JP" altLang="en-US" sz="4000" dirty="0">
              <a:latin typeface="+mj-ea"/>
            </a:endParaRP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5958894" y="1741587"/>
            <a:ext cx="1263141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 smtClean="0"/>
              <a:t>R=0.63</a:t>
            </a: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1659792" y="1771844"/>
            <a:ext cx="1263141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 smtClean="0"/>
              <a:t> R=0.70</a:t>
            </a:r>
          </a:p>
        </p:txBody>
      </p:sp>
      <p:sp>
        <p:nvSpPr>
          <p:cNvPr id="3" name="正方形/長方形 2"/>
          <p:cNvSpPr/>
          <p:nvPr/>
        </p:nvSpPr>
        <p:spPr>
          <a:xfrm>
            <a:off x="3944547" y="6352976"/>
            <a:ext cx="54825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>
                <a:solidFill>
                  <a:srgbClr val="FF0000"/>
                </a:solidFill>
                <a:latin typeface="Georgia" panose="02040502050405020303" pitchFamily="18" charset="0"/>
              </a:rPr>
              <a:t>GC(GCL</a:t>
            </a:r>
            <a:r>
              <a:rPr lang="ja-JP" altLang="en-US" dirty="0" smtClean="0">
                <a:solidFill>
                  <a:srgbClr val="FF0000"/>
                </a:solidFill>
                <a:latin typeface="Georgia" panose="02040502050405020303" pitchFamily="18" charset="0"/>
              </a:rPr>
              <a:t>：網膜神経節細胞層</a:t>
            </a:r>
            <a:r>
              <a:rPr lang="en-US" altLang="ja-JP" dirty="0" smtClean="0">
                <a:solidFill>
                  <a:srgbClr val="FF0000"/>
                </a:solidFill>
                <a:latin typeface="Georgia" panose="02040502050405020303" pitchFamily="18" charset="0"/>
              </a:rPr>
              <a:t>+IPL</a:t>
            </a:r>
            <a:r>
              <a:rPr lang="ja-JP" altLang="en-US" dirty="0" smtClean="0">
                <a:solidFill>
                  <a:srgbClr val="FF0000"/>
                </a:solidFill>
                <a:latin typeface="Georgia" panose="02040502050405020303" pitchFamily="18" charset="0"/>
              </a:rPr>
              <a:t>：網膜内網状層）</a:t>
            </a:r>
            <a:endParaRPr lang="ja-JP" altLang="en-US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639961" y="4690982"/>
            <a:ext cx="4719483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ja-JP" altLang="en-US" dirty="0" smtClean="0">
                <a:solidFill>
                  <a:srgbClr val="FF0000"/>
                </a:solidFill>
              </a:rPr>
              <a:t>突然出てくるので、流れがおかしい。</a:t>
            </a:r>
            <a:r>
              <a:rPr lang="en-US" altLang="ja-JP" dirty="0" smtClean="0">
                <a:solidFill>
                  <a:srgbClr val="FF0000"/>
                </a:solidFill>
              </a:rPr>
              <a:t>628</a:t>
            </a:r>
            <a:r>
              <a:rPr lang="ja-JP" altLang="en-US" dirty="0" smtClean="0">
                <a:solidFill>
                  <a:srgbClr val="FF0000"/>
                </a:solidFill>
              </a:rPr>
              <a:t>の方でも作成</a:t>
            </a:r>
            <a:endParaRPr lang="en-US" altLang="ja-JP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7239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6316" y="1385871"/>
            <a:ext cx="4444484" cy="5272847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373" y="1414561"/>
            <a:ext cx="4313124" cy="5215469"/>
          </a:xfrm>
          <a:prstGeom prst="rect">
            <a:avLst/>
          </a:prstGeom>
        </p:spPr>
      </p:pic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83222" y="259590"/>
            <a:ext cx="8996614" cy="1325563"/>
          </a:xfrm>
        </p:spPr>
        <p:txBody>
          <a:bodyPr/>
          <a:lstStyle/>
          <a:p>
            <a:pPr algn="ctr"/>
            <a:r>
              <a:rPr kumimoji="1" lang="en-US" altLang="ja-JP" dirty="0" smtClean="0">
                <a:latin typeface="+mj-ea"/>
              </a:rPr>
              <a:t>GC_MINIMUMvsRGC10-2,RGC24-2</a:t>
            </a:r>
            <a:endParaRPr kumimoji="1" lang="ja-JP" altLang="en-US" dirty="0">
              <a:latin typeface="+mj-ea"/>
            </a:endParaRP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6128854" y="1733278"/>
            <a:ext cx="1263141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 smtClean="0"/>
              <a:t>R=0.63</a:t>
            </a: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1890169" y="1733279"/>
            <a:ext cx="1263141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 smtClean="0"/>
              <a:t> R=0.68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639961" y="4690982"/>
            <a:ext cx="4719483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ja-JP" altLang="en-US" dirty="0" smtClean="0">
                <a:solidFill>
                  <a:srgbClr val="FF0000"/>
                </a:solidFill>
              </a:rPr>
              <a:t>突然出てくるので、流れがおかしい。</a:t>
            </a:r>
            <a:r>
              <a:rPr lang="en-US" altLang="ja-JP" dirty="0" smtClean="0">
                <a:solidFill>
                  <a:srgbClr val="FF0000"/>
                </a:solidFill>
              </a:rPr>
              <a:t>628</a:t>
            </a:r>
            <a:r>
              <a:rPr lang="ja-JP" altLang="en-US" dirty="0" smtClean="0">
                <a:solidFill>
                  <a:srgbClr val="FF0000"/>
                </a:solidFill>
              </a:rPr>
              <a:t>の方でも作成</a:t>
            </a:r>
            <a:endParaRPr lang="en-US" altLang="ja-JP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013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84271" y="188663"/>
            <a:ext cx="7886700" cy="1325563"/>
          </a:xfrm>
        </p:spPr>
        <p:txBody>
          <a:bodyPr>
            <a:normAutofit/>
          </a:bodyPr>
          <a:lstStyle/>
          <a:p>
            <a:r>
              <a:rPr kumimoji="1" lang="ja-JP" altLang="en-US" sz="4800" dirty="0" smtClean="0"/>
              <a:t>結果のまとめ</a:t>
            </a:r>
            <a:endParaRPr kumimoji="1" lang="ja-JP" altLang="en-US" sz="4800" dirty="0"/>
          </a:p>
        </p:txBody>
      </p:sp>
      <p:sp>
        <p:nvSpPr>
          <p:cNvPr id="5" name="テキスト ボックス 3"/>
          <p:cNvSpPr txBox="1"/>
          <p:nvPr/>
        </p:nvSpPr>
        <p:spPr>
          <a:xfrm>
            <a:off x="229332" y="1661301"/>
            <a:ext cx="89146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000" dirty="0">
                <a:latin typeface="+mn-ea"/>
              </a:rPr>
              <a:t>RGC_10-2</a:t>
            </a:r>
            <a:r>
              <a:rPr kumimoji="1" lang="ja-JP" altLang="en-US" sz="3000" dirty="0">
                <a:latin typeface="+mn-ea"/>
              </a:rPr>
              <a:t>と</a:t>
            </a:r>
            <a:r>
              <a:rPr kumimoji="1" lang="en-US" altLang="ja-JP" sz="3000" dirty="0" smtClean="0">
                <a:latin typeface="+mn-ea"/>
              </a:rPr>
              <a:t>RGC_OCT</a:t>
            </a:r>
            <a:r>
              <a:rPr kumimoji="1" lang="ja-JP" altLang="en-US" sz="3000" dirty="0" smtClean="0">
                <a:latin typeface="+mn-ea"/>
              </a:rPr>
              <a:t>３６０</a:t>
            </a:r>
            <a:r>
              <a:rPr kumimoji="1" lang="en-US" altLang="ja-JP" sz="3000" dirty="0" smtClean="0">
                <a:latin typeface="+mn-ea"/>
              </a:rPr>
              <a:t>°</a:t>
            </a:r>
            <a:r>
              <a:rPr kumimoji="1" lang="ja-JP" altLang="en-US" sz="3000" dirty="0" smtClean="0">
                <a:latin typeface="+mn-ea"/>
              </a:rPr>
              <a:t>と</a:t>
            </a:r>
            <a:r>
              <a:rPr kumimoji="1" lang="ja-JP" altLang="en-US" sz="3000" dirty="0">
                <a:latin typeface="+mn-ea"/>
              </a:rPr>
              <a:t>１８０</a:t>
            </a:r>
            <a:r>
              <a:rPr kumimoji="1" lang="en-US" altLang="ja-JP" sz="3000" dirty="0" smtClean="0">
                <a:latin typeface="+mn-ea"/>
              </a:rPr>
              <a:t>°</a:t>
            </a:r>
            <a:r>
              <a:rPr kumimoji="1" lang="ja-JP" altLang="en-US" sz="3000" dirty="0" smtClean="0">
                <a:latin typeface="+mn-ea"/>
              </a:rPr>
              <a:t>で</a:t>
            </a:r>
            <a:r>
              <a:rPr kumimoji="1" lang="ja-JP" altLang="en-US" sz="3000" dirty="0">
                <a:latin typeface="+mn-ea"/>
              </a:rPr>
              <a:t>は</a:t>
            </a:r>
            <a:r>
              <a:rPr kumimoji="1" lang="ja-JP" altLang="en-US" sz="3000" dirty="0" smtClean="0">
                <a:latin typeface="+mn-ea"/>
              </a:rPr>
              <a:t>、３６０</a:t>
            </a:r>
            <a:r>
              <a:rPr kumimoji="1" lang="en-US" altLang="ja-JP" sz="3000" dirty="0" smtClean="0">
                <a:latin typeface="+mn-ea"/>
              </a:rPr>
              <a:t>°</a:t>
            </a:r>
            <a:r>
              <a:rPr kumimoji="1" lang="ja-JP" altLang="en-US" sz="3000" dirty="0" smtClean="0">
                <a:latin typeface="+mn-ea"/>
              </a:rPr>
              <a:t>の方が良いモデル</a:t>
            </a:r>
            <a:endParaRPr kumimoji="1" lang="en-US" altLang="ja-JP" sz="3000" dirty="0" smtClean="0">
              <a:latin typeface="+mn-ea"/>
            </a:endParaRPr>
          </a:p>
        </p:txBody>
      </p:sp>
      <p:sp>
        <p:nvSpPr>
          <p:cNvPr id="6" name="正方形/長方形 5"/>
          <p:cNvSpPr/>
          <p:nvPr/>
        </p:nvSpPr>
        <p:spPr>
          <a:xfrm>
            <a:off x="229332" y="4811070"/>
            <a:ext cx="863111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ja-JP" sz="3000" dirty="0" smtClean="0">
                <a:latin typeface="+mn-ea"/>
              </a:rPr>
              <a:t>GC_AVERAGE,MINUMUM</a:t>
            </a:r>
            <a:r>
              <a:rPr kumimoji="1" lang="ja-JP" altLang="en-US" sz="3000" dirty="0" smtClean="0">
                <a:latin typeface="+mn-ea"/>
              </a:rPr>
              <a:t>ともに</a:t>
            </a:r>
            <a:endParaRPr kumimoji="1" lang="en-US" altLang="ja-JP" sz="3000" dirty="0" smtClean="0">
              <a:latin typeface="+mn-ea"/>
            </a:endParaRPr>
          </a:p>
          <a:p>
            <a:r>
              <a:rPr kumimoji="1" lang="en-US" altLang="ja-JP" sz="3000" dirty="0" smtClean="0">
                <a:latin typeface="+mn-ea"/>
              </a:rPr>
              <a:t>RGC_24-2</a:t>
            </a:r>
            <a:r>
              <a:rPr kumimoji="1" lang="ja-JP" altLang="en-US" sz="3000" dirty="0" smtClean="0">
                <a:latin typeface="+mn-ea"/>
              </a:rPr>
              <a:t>に比べ</a:t>
            </a:r>
            <a:r>
              <a:rPr kumimoji="1" lang="en-US" altLang="ja-JP" sz="3000" dirty="0" smtClean="0">
                <a:latin typeface="+mn-ea"/>
              </a:rPr>
              <a:t>RGC_10-2</a:t>
            </a:r>
            <a:r>
              <a:rPr kumimoji="1" lang="ja-JP" altLang="en-US" sz="3000" dirty="0" smtClean="0">
                <a:latin typeface="+mn-ea"/>
              </a:rPr>
              <a:t>の方が相関が高い</a:t>
            </a:r>
            <a:endParaRPr lang="ja-JP" altLang="en-US" sz="3000" dirty="0">
              <a:latin typeface="+mn-ea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229332" y="3271633"/>
            <a:ext cx="840646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000" dirty="0" smtClean="0">
                <a:latin typeface="+mn-ea"/>
              </a:rPr>
              <a:t>RGC_10-2</a:t>
            </a:r>
            <a:r>
              <a:rPr kumimoji="1" lang="ja-JP" altLang="en-US" sz="3000" dirty="0" smtClean="0">
                <a:latin typeface="+mn-ea"/>
              </a:rPr>
              <a:t>と</a:t>
            </a:r>
            <a:r>
              <a:rPr kumimoji="1" lang="en-US" altLang="ja-JP" sz="3000" dirty="0" smtClean="0">
                <a:latin typeface="+mn-ea"/>
              </a:rPr>
              <a:t>RGC_24-2,MD10-2</a:t>
            </a:r>
            <a:r>
              <a:rPr kumimoji="1" lang="ja-JP" altLang="en-US" sz="3000" dirty="0" smtClean="0">
                <a:latin typeface="+mn-ea"/>
              </a:rPr>
              <a:t>のそれぞれでの</a:t>
            </a:r>
            <a:endParaRPr kumimoji="1" lang="en-US" altLang="ja-JP" sz="3000" dirty="0" smtClean="0">
              <a:latin typeface="+mn-ea"/>
            </a:endParaRPr>
          </a:p>
          <a:p>
            <a:r>
              <a:rPr kumimoji="1" lang="ja-JP" altLang="en-US" sz="3000" dirty="0" smtClean="0">
                <a:latin typeface="+mn-ea"/>
              </a:rPr>
              <a:t>相関は高い</a:t>
            </a:r>
            <a:endParaRPr kumimoji="1" lang="ja-JP" altLang="en-US" sz="3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27570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4600" y="365126"/>
            <a:ext cx="7886700" cy="1325563"/>
          </a:xfrm>
        </p:spPr>
        <p:txBody>
          <a:bodyPr/>
          <a:lstStyle/>
          <a:p>
            <a:r>
              <a:rPr lang="en-US" altLang="ja-JP" dirty="0" smtClean="0"/>
              <a:t>10-2</a:t>
            </a:r>
            <a:r>
              <a:rPr lang="ja-JP" altLang="en-US" dirty="0" smtClean="0"/>
              <a:t>測定点と</a:t>
            </a:r>
            <a:r>
              <a:rPr lang="en-US" altLang="ja-JP" dirty="0" smtClean="0"/>
              <a:t>cpRNFLT</a:t>
            </a:r>
            <a:r>
              <a:rPr lang="ja-JP" altLang="en-US" dirty="0" smtClean="0"/>
              <a:t>の対応</a:t>
            </a:r>
            <a:r>
              <a:rPr lang="en-US" altLang="ja-JP" dirty="0" smtClean="0"/>
              <a:t> 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826053" y="6422408"/>
            <a:ext cx="24242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/>
              <a:t>Nakanishi H</a:t>
            </a:r>
            <a:r>
              <a:rPr lang="en-US" dirty="0" smtClean="0"/>
              <a:t>. </a:t>
            </a:r>
            <a:r>
              <a:rPr lang="en-US" altLang="ja-JP" dirty="0" smtClean="0"/>
              <a:t>IOVS</a:t>
            </a:r>
            <a:r>
              <a:rPr lang="en-US" dirty="0" smtClean="0"/>
              <a:t>. 201</a:t>
            </a:r>
            <a:r>
              <a:rPr lang="en-US" altLang="ja-JP" dirty="0" smtClean="0"/>
              <a:t>6</a:t>
            </a:r>
            <a:endParaRPr lang="en-US" dirty="0"/>
          </a:p>
        </p:txBody>
      </p:sp>
      <p:pic>
        <p:nvPicPr>
          <p:cNvPr id="3" name="Picture 13" descr="Cover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864032" y="4217773"/>
            <a:ext cx="3651318" cy="2164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1147601" y="6421330"/>
            <a:ext cx="34243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Hood DC. </a:t>
            </a:r>
            <a:r>
              <a:rPr lang="en-US" dirty="0" err="1" smtClean="0"/>
              <a:t>Prog</a:t>
            </a:r>
            <a:r>
              <a:rPr lang="en-US" dirty="0" smtClean="0"/>
              <a:t> </a:t>
            </a:r>
            <a:r>
              <a:rPr lang="en-US" dirty="0" err="1"/>
              <a:t>Retin</a:t>
            </a:r>
            <a:r>
              <a:rPr lang="en-US" dirty="0"/>
              <a:t> Eye </a:t>
            </a:r>
            <a:r>
              <a:rPr lang="en-US" dirty="0" smtClean="0"/>
              <a:t>Res. 2013</a:t>
            </a:r>
            <a:endParaRPr lang="en-US" dirty="0"/>
          </a:p>
        </p:txBody>
      </p:sp>
      <p:grpSp>
        <p:nvGrpSpPr>
          <p:cNvPr id="15" name="Group 14"/>
          <p:cNvGrpSpPr/>
          <p:nvPr/>
        </p:nvGrpSpPr>
        <p:grpSpPr>
          <a:xfrm>
            <a:off x="7011675" y="4801884"/>
            <a:ext cx="1672616" cy="1619446"/>
            <a:chOff x="6835267" y="2666314"/>
            <a:chExt cx="1672616" cy="1619446"/>
          </a:xfrm>
        </p:grpSpPr>
        <p:sp>
          <p:nvSpPr>
            <p:cNvPr id="5" name="Pie 4"/>
            <p:cNvSpPr>
              <a:spLocks noChangeAspect="1"/>
            </p:cNvSpPr>
            <p:nvPr/>
          </p:nvSpPr>
          <p:spPr>
            <a:xfrm>
              <a:off x="7108285" y="2666314"/>
              <a:ext cx="1044000" cy="1044000"/>
            </a:xfrm>
            <a:prstGeom prst="pie">
              <a:avLst>
                <a:gd name="adj1" fmla="val 5930015"/>
                <a:gd name="adj2" fmla="val 14085179"/>
              </a:avLst>
            </a:prstGeom>
            <a:solidFill>
              <a:srgbClr val="FF0000">
                <a:alpha val="83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835267" y="3824095"/>
              <a:ext cx="1672616" cy="461665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/>
                <a:t>135 </a:t>
              </a:r>
              <a:r>
                <a:rPr lang="en-US" dirty="0" smtClean="0"/>
                <a:t>degree</a:t>
              </a:r>
              <a:endParaRPr lang="en-US" dirty="0"/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61965" y="1996192"/>
            <a:ext cx="3722326" cy="1584991"/>
          </a:xfrm>
          <a:prstGeom prst="rect">
            <a:avLst/>
          </a:prstGeom>
        </p:spPr>
      </p:pic>
      <p:sp>
        <p:nvSpPr>
          <p:cNvPr id="16" name="Shape 210"/>
          <p:cNvSpPr/>
          <p:nvPr/>
        </p:nvSpPr>
        <p:spPr>
          <a:xfrm>
            <a:off x="5155561" y="3646220"/>
            <a:ext cx="3712227" cy="699796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 algn="r">
              <a:buSzPct val="25000"/>
            </a:pPr>
            <a:r>
              <a:rPr lang="en-US" dirty="0" smtClean="0">
                <a:latin typeface="Calibri"/>
                <a:ea typeface="Calibri"/>
                <a:cs typeface="Calibri"/>
                <a:sym typeface="Calibri"/>
              </a:rPr>
              <a:t>Zhang C. Ophthalmology 2014</a:t>
            </a:r>
            <a:endParaRPr lang="en-US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970385" y="1643355"/>
            <a:ext cx="1672616" cy="46166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ja-JP" sz="2400" dirty="0" smtClean="0"/>
              <a:t>180</a:t>
            </a:r>
            <a:r>
              <a:rPr lang="en-US" dirty="0" smtClean="0"/>
              <a:t>degree</a:t>
            </a:r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0123" y="2573737"/>
            <a:ext cx="4436077" cy="296562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788771" y="1946708"/>
            <a:ext cx="733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24-2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881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背景</a:t>
            </a:r>
          </a:p>
        </p:txBody>
      </p:sp>
      <p:sp>
        <p:nvSpPr>
          <p:cNvPr id="3" name="正方形/長方形 2"/>
          <p:cNvSpPr/>
          <p:nvPr/>
        </p:nvSpPr>
        <p:spPr>
          <a:xfrm>
            <a:off x="618303" y="1987089"/>
            <a:ext cx="7907395" cy="29420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ja-JP" altLang="ja-JP" sz="2400" kern="100" dirty="0">
                <a:latin typeface="+mn-ea"/>
                <a:cs typeface="Century" panose="02040604050505020304" pitchFamily="18" charset="0"/>
              </a:rPr>
              <a:t>網膜神経節細胞</a:t>
            </a:r>
            <a:r>
              <a:rPr lang="en-US" altLang="ja-JP" sz="2400" kern="100" dirty="0">
                <a:latin typeface="+mn-ea"/>
                <a:cs typeface="Century" panose="02040604050505020304" pitchFamily="18" charset="0"/>
              </a:rPr>
              <a:t>(RGC)</a:t>
            </a:r>
            <a:r>
              <a:rPr lang="ja-JP" altLang="ja-JP" sz="2400" kern="100" dirty="0">
                <a:latin typeface="+mn-ea"/>
                <a:cs typeface="Century" panose="02040604050505020304" pitchFamily="18" charset="0"/>
              </a:rPr>
              <a:t>の</a:t>
            </a:r>
            <a:r>
              <a:rPr lang="en-US" altLang="ja-JP" sz="2400" kern="100" dirty="0">
                <a:latin typeface="+mn-ea"/>
                <a:cs typeface="Century" panose="02040604050505020304" pitchFamily="18" charset="0"/>
              </a:rPr>
              <a:t>50%</a:t>
            </a:r>
            <a:r>
              <a:rPr lang="ja-JP" altLang="ja-JP" sz="2400" kern="100" dirty="0">
                <a:latin typeface="+mn-ea"/>
                <a:cs typeface="Century" panose="02040604050505020304" pitchFamily="18" charset="0"/>
              </a:rPr>
              <a:t>が黄斑部に集中して</a:t>
            </a:r>
            <a:r>
              <a:rPr lang="ja-JP" altLang="ja-JP" sz="2400" kern="100" dirty="0" smtClean="0">
                <a:latin typeface="+mn-ea"/>
                <a:cs typeface="Century" panose="02040604050505020304" pitchFamily="18" charset="0"/>
              </a:rPr>
              <a:t>おり</a:t>
            </a:r>
            <a:r>
              <a:rPr lang="ja-JP" altLang="en-US" sz="2400" kern="100" dirty="0" smtClean="0">
                <a:latin typeface="+mn-ea"/>
                <a:cs typeface="Century" panose="02040604050505020304" pitchFamily="18" charset="0"/>
              </a:rPr>
              <a:t>、</a:t>
            </a:r>
            <a:endParaRPr lang="en-US" altLang="ja-JP" sz="2400" kern="100" dirty="0" smtClean="0">
              <a:latin typeface="+mn-ea"/>
              <a:cs typeface="Century" panose="02040604050505020304" pitchFamily="18" charset="0"/>
            </a:endParaRPr>
          </a:p>
          <a:p>
            <a:pPr>
              <a:lnSpc>
                <a:spcPct val="200000"/>
              </a:lnSpc>
            </a:pPr>
            <a:r>
              <a:rPr lang="ja-JP" altLang="ja-JP" sz="2400" kern="100" dirty="0" smtClean="0">
                <a:latin typeface="+mn-ea"/>
                <a:cs typeface="Century" panose="02040604050505020304" pitchFamily="18" charset="0"/>
              </a:rPr>
              <a:t>黄斑</a:t>
            </a:r>
            <a:r>
              <a:rPr lang="ja-JP" altLang="ja-JP" sz="2400" kern="100" dirty="0">
                <a:latin typeface="+mn-ea"/>
                <a:cs typeface="Century" panose="02040604050505020304" pitchFamily="18" charset="0"/>
              </a:rPr>
              <a:t>の機能と構造の関係</a:t>
            </a:r>
            <a:r>
              <a:rPr lang="ja-JP" altLang="ja-JP" sz="2400" kern="100" dirty="0" smtClean="0">
                <a:latin typeface="+mn-ea"/>
                <a:cs typeface="Century" panose="02040604050505020304" pitchFamily="18" charset="0"/>
              </a:rPr>
              <a:t>を</a:t>
            </a:r>
            <a:r>
              <a:rPr lang="ja-JP" altLang="en-US" sz="2400" kern="100" dirty="0" smtClean="0">
                <a:latin typeface="+mn-ea"/>
                <a:cs typeface="Century" panose="02040604050505020304" pitchFamily="18" charset="0"/>
              </a:rPr>
              <a:t>理解</a:t>
            </a:r>
            <a:r>
              <a:rPr lang="ja-JP" altLang="ja-JP" sz="2400" kern="100" dirty="0" smtClean="0">
                <a:latin typeface="+mn-ea"/>
                <a:cs typeface="Century" panose="02040604050505020304" pitchFamily="18" charset="0"/>
              </a:rPr>
              <a:t>すること</a:t>
            </a:r>
            <a:r>
              <a:rPr lang="ja-JP" altLang="en-US" sz="2400" kern="100" dirty="0" smtClean="0">
                <a:latin typeface="+mn-ea"/>
                <a:cs typeface="Century" panose="02040604050505020304" pitchFamily="18" charset="0"/>
              </a:rPr>
              <a:t>は</a:t>
            </a:r>
            <a:r>
              <a:rPr lang="ja-JP" altLang="ja-JP" sz="2400" kern="100" dirty="0" smtClean="0">
                <a:latin typeface="+mn-ea"/>
                <a:cs typeface="Century" panose="02040604050505020304" pitchFamily="18" charset="0"/>
              </a:rPr>
              <a:t>重要</a:t>
            </a:r>
            <a:r>
              <a:rPr lang="ja-JP" altLang="ja-JP" sz="2400" kern="100" dirty="0">
                <a:latin typeface="+mn-ea"/>
                <a:cs typeface="Century" panose="02040604050505020304" pitchFamily="18" charset="0"/>
              </a:rPr>
              <a:t>である。</a:t>
            </a:r>
            <a:endParaRPr lang="ja-JP" altLang="en-US" sz="2400" dirty="0"/>
          </a:p>
          <a:p>
            <a:pPr>
              <a:lnSpc>
                <a:spcPct val="200000"/>
              </a:lnSpc>
            </a:pPr>
            <a:r>
              <a:rPr lang="ja-JP" altLang="en-US" sz="2400" kern="100" dirty="0" smtClean="0">
                <a:latin typeface="+mn-ea"/>
                <a:cs typeface="Century" panose="02040604050505020304" pitchFamily="18" charset="0"/>
              </a:rPr>
              <a:t>緑内障診療においても２</a:t>
            </a:r>
            <a:r>
              <a:rPr lang="en-US" altLang="ja-JP" sz="2400" kern="100" dirty="0" smtClean="0">
                <a:latin typeface="+mn-ea"/>
                <a:cs typeface="Century" panose="02040604050505020304" pitchFamily="18" charset="0"/>
              </a:rPr>
              <a:t>°</a:t>
            </a:r>
            <a:r>
              <a:rPr lang="ja-JP" altLang="en-US" sz="2400" kern="100" dirty="0" smtClean="0">
                <a:latin typeface="+mn-ea"/>
                <a:cs typeface="Century" panose="02040604050505020304" pitchFamily="18" charset="0"/>
              </a:rPr>
              <a:t>間隔で測定される</a:t>
            </a:r>
            <a:r>
              <a:rPr lang="en-US" altLang="ja-JP" sz="2400" kern="100" dirty="0" smtClean="0">
                <a:latin typeface="+mn-ea"/>
                <a:cs typeface="Century" panose="02040604050505020304" pitchFamily="18" charset="0"/>
              </a:rPr>
              <a:t>10-2</a:t>
            </a:r>
            <a:r>
              <a:rPr lang="ja-JP" altLang="en-US" sz="2400" kern="100" dirty="0" smtClean="0">
                <a:latin typeface="+mn-ea"/>
                <a:cs typeface="Century" panose="02040604050505020304" pitchFamily="18" charset="0"/>
              </a:rPr>
              <a:t>を使用した静的視野検査の重要性が再認識されている。</a:t>
            </a:r>
            <a:endParaRPr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912270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11" y="720083"/>
            <a:ext cx="5232736" cy="5961160"/>
          </a:xfrm>
          <a:prstGeom prst="rect">
            <a:avLst/>
          </a:prstGeom>
        </p:spPr>
      </p:pic>
      <p:sp>
        <p:nvSpPr>
          <p:cNvPr id="11" name="タイトル 1"/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</p:spPr>
        <p:txBody>
          <a:bodyPr>
            <a:noAutofit/>
          </a:bodyPr>
          <a:lstStyle/>
          <a:p>
            <a:pPr algn="ctr"/>
            <a:r>
              <a:rPr kumimoji="1" lang="en-US" altLang="ja-JP" dirty="0" smtClean="0">
                <a:latin typeface="+mj-ea"/>
              </a:rPr>
              <a:t>RGC_10-2</a:t>
            </a:r>
            <a:endParaRPr kumimoji="1" lang="ja-JP" altLang="en-US" dirty="0">
              <a:solidFill>
                <a:srgbClr val="FF0000"/>
              </a:solidFill>
              <a:latin typeface="+mj-ea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4963751" y="3714958"/>
            <a:ext cx="4180249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en-US" altLang="ja-JP" dirty="0" smtClean="0"/>
              <a:t>RGC_10-2            </a:t>
            </a:r>
            <a:r>
              <a:rPr kumimoji="1" lang="en-US" altLang="ja-JP" sz="2800" dirty="0" smtClean="0"/>
              <a:t>515984</a:t>
            </a:r>
            <a:r>
              <a:rPr kumimoji="1" lang="en-US" altLang="ja-JP" dirty="0" smtClean="0"/>
              <a:t>±250662</a:t>
            </a:r>
          </a:p>
          <a:p>
            <a:pPr lvl="0">
              <a:defRPr/>
            </a:pPr>
            <a:r>
              <a:rPr kumimoji="1" lang="ja-JP" altLang="en-US" dirty="0" smtClean="0"/>
              <a:t>　　　　　　　          </a:t>
            </a:r>
            <a:r>
              <a:rPr kumimoji="1" lang="en-US" altLang="ja-JP" dirty="0" smtClean="0"/>
              <a:t>(</a:t>
            </a:r>
            <a:r>
              <a:rPr kumimoji="1" lang="en-US" altLang="ja-JP" sz="2400" dirty="0" smtClean="0">
                <a:solidFill>
                  <a:srgbClr val="FF0000"/>
                </a:solidFill>
              </a:rPr>
              <a:t>63.1</a:t>
            </a:r>
            <a:r>
              <a:rPr kumimoji="1" lang="en-US" altLang="ja-JP" dirty="0" smtClean="0"/>
              <a:t>%)</a:t>
            </a:r>
            <a:endParaRPr kumimoji="1" lang="en-US" altLang="ja-JP" dirty="0"/>
          </a:p>
        </p:txBody>
      </p:sp>
      <p:sp>
        <p:nvSpPr>
          <p:cNvPr id="4" name="正方形/長方形 3"/>
          <p:cNvSpPr/>
          <p:nvPr/>
        </p:nvSpPr>
        <p:spPr>
          <a:xfrm>
            <a:off x="4963751" y="3044120"/>
            <a:ext cx="422745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en-US" altLang="ja-JP" dirty="0" smtClean="0">
                <a:solidFill>
                  <a:srgbClr val="FF0000"/>
                </a:solidFill>
              </a:rPr>
              <a:t>RGC_24-2</a:t>
            </a:r>
            <a:r>
              <a:rPr kumimoji="1" lang="en-US" altLang="ja-JP" dirty="0" smtClean="0">
                <a:solidFill>
                  <a:srgbClr val="0700FF"/>
                </a:solidFill>
              </a:rPr>
              <a:t>           </a:t>
            </a:r>
            <a:r>
              <a:rPr kumimoji="1" lang="en-US" altLang="ja-JP" sz="2800" dirty="0"/>
              <a:t>817915</a:t>
            </a:r>
            <a:r>
              <a:rPr kumimoji="1" lang="en-US" altLang="ja-JP" dirty="0"/>
              <a:t>±350486</a:t>
            </a:r>
            <a:endParaRPr kumimoji="1" lang="ja-JP" altLang="en-US" dirty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7740767" y="4545955"/>
            <a:ext cx="1154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Cells/mm²</a:t>
            </a:r>
            <a:endParaRPr kumimoji="1" lang="ja-JP" altLang="en-US" dirty="0"/>
          </a:p>
        </p:txBody>
      </p:sp>
      <p:sp>
        <p:nvSpPr>
          <p:cNvPr id="5" name="正方形/長方形 4"/>
          <p:cNvSpPr/>
          <p:nvPr/>
        </p:nvSpPr>
        <p:spPr>
          <a:xfrm>
            <a:off x="4937820" y="2299944"/>
            <a:ext cx="424703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ja-JP" sz="2000" dirty="0" err="1"/>
              <a:t>Curcio</a:t>
            </a:r>
            <a:r>
              <a:rPr kumimoji="1" lang="ja-JP" altLang="en-US" sz="2000" dirty="0" smtClean="0"/>
              <a:t>ら</a:t>
            </a:r>
            <a:r>
              <a:rPr kumimoji="1" lang="en-US" altLang="ja-JP" sz="2000" dirty="0" smtClean="0"/>
              <a:t>16</a:t>
            </a:r>
            <a:r>
              <a:rPr kumimoji="1" lang="en-US" altLang="ja-JP" sz="2000" dirty="0"/>
              <a:t>°</a:t>
            </a:r>
            <a:r>
              <a:rPr kumimoji="1" lang="ja-JP" altLang="en-US" sz="2000" dirty="0"/>
              <a:t>の範囲で</a:t>
            </a:r>
            <a:r>
              <a:rPr kumimoji="1" lang="en-US" altLang="ja-JP" sz="2000" dirty="0"/>
              <a:t>RGC</a:t>
            </a:r>
            <a:r>
              <a:rPr kumimoji="1" lang="ja-JP" altLang="en-US" sz="2000" dirty="0"/>
              <a:t>が約</a:t>
            </a:r>
            <a:r>
              <a:rPr kumimoji="1" lang="en-US" altLang="ja-JP" sz="2000" dirty="0" smtClean="0"/>
              <a:t>50</a:t>
            </a:r>
            <a:r>
              <a:rPr kumimoji="1" lang="ja-JP" altLang="en-US" sz="1200" dirty="0" smtClean="0"/>
              <a:t>％</a:t>
            </a:r>
            <a:endParaRPr kumimoji="1" lang="en-US" altLang="ja-JP" sz="1200" dirty="0" smtClean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1630831" y="4962467"/>
            <a:ext cx="5493812" cy="92333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dirty="0" smtClean="0">
                <a:solidFill>
                  <a:srgbClr val="FF0000"/>
                </a:solidFill>
              </a:rPr>
              <a:t>正常者の報告だった？かもなので意味ないですか？</a:t>
            </a:r>
            <a:endParaRPr kumimoji="1" lang="en-US" altLang="ja-JP" dirty="0" smtClean="0">
              <a:solidFill>
                <a:srgbClr val="FF0000"/>
              </a:solidFill>
            </a:endParaRPr>
          </a:p>
          <a:p>
            <a:endParaRPr kumimoji="1" lang="en-US" altLang="ja-JP" dirty="0">
              <a:solidFill>
                <a:srgbClr val="FF0000"/>
              </a:solidFill>
            </a:endParaRPr>
          </a:p>
          <a:p>
            <a:r>
              <a:rPr kumimoji="1" lang="ja-JP" altLang="en-US" dirty="0" smtClean="0">
                <a:solidFill>
                  <a:srgbClr val="FF0000"/>
                </a:solidFill>
              </a:rPr>
              <a:t>←　考察に使える。</a:t>
            </a:r>
            <a:endParaRPr kumimoji="1" lang="en-US" altLang="ja-JP" dirty="0" smtClean="0">
              <a:solidFill>
                <a:srgbClr val="FF0000"/>
              </a:solidFill>
            </a:endParaRPr>
          </a:p>
        </p:txBody>
      </p:sp>
      <p:sp>
        <p:nvSpPr>
          <p:cNvPr id="9" name="正方形/長方形 8"/>
          <p:cNvSpPr/>
          <p:nvPr/>
        </p:nvSpPr>
        <p:spPr>
          <a:xfrm>
            <a:off x="7713695" y="5090378"/>
            <a:ext cx="13596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ja-JP" dirty="0">
                <a:ea typeface="ＭＳ ゴシック" panose="020B0609070205080204" pitchFamily="49" charset="-128"/>
                <a:cs typeface="Calibri" panose="020F0502020204030204" pitchFamily="34" charset="0"/>
              </a:rPr>
              <a:t>Mean +/- SD</a:t>
            </a:r>
          </a:p>
        </p:txBody>
      </p:sp>
    </p:spTree>
    <p:extLst>
      <p:ext uri="{BB962C8B-B14F-4D97-AF65-F5344CB8AC3E}">
        <p14:creationId xmlns:p14="http://schemas.microsoft.com/office/powerpoint/2010/main" val="3775976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sz="4000" dirty="0" smtClean="0"/>
              <a:t>What </a:t>
            </a:r>
            <a:r>
              <a:rPr lang="en-US" altLang="ja-JP" sz="4000" dirty="0"/>
              <a:t>i</a:t>
            </a:r>
            <a:r>
              <a:rPr lang="en-US" altLang="ja-JP" sz="4000" dirty="0" smtClean="0"/>
              <a:t>s affected</a:t>
            </a:r>
            <a:r>
              <a:rPr lang="en-US" sz="4000" dirty="0" smtClean="0"/>
              <a:t>?</a:t>
            </a:r>
            <a:endParaRPr lang="en-US" sz="4000" dirty="0"/>
          </a:p>
        </p:txBody>
      </p:sp>
      <p:grpSp>
        <p:nvGrpSpPr>
          <p:cNvPr id="6" name="Group 5"/>
          <p:cNvGrpSpPr/>
          <p:nvPr/>
        </p:nvGrpSpPr>
        <p:grpSpPr>
          <a:xfrm>
            <a:off x="1748484" y="1704790"/>
            <a:ext cx="5647033" cy="4241332"/>
            <a:chOff x="2447988" y="2108200"/>
            <a:chExt cx="4516857" cy="3392488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447988" y="2108200"/>
              <a:ext cx="4248024" cy="3392488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3949147" y="2239618"/>
              <a:ext cx="3015698" cy="98066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4233756" y="1804577"/>
            <a:ext cx="2341856" cy="64633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Harwerth </a:t>
            </a:r>
            <a:r>
              <a:rPr lang="en-US" dirty="0" smtClean="0"/>
              <a:t>model</a:t>
            </a:r>
            <a:endParaRPr lang="en-US" altLang="ja-JP" dirty="0" smtClean="0"/>
          </a:p>
          <a:p>
            <a:pPr algn="ctr"/>
            <a:r>
              <a:rPr lang="ja-JP" altLang="en-US" dirty="0" smtClean="0"/>
              <a:t>中心</a:t>
            </a:r>
            <a:r>
              <a:rPr lang="en-US" altLang="ja-JP" dirty="0" smtClean="0"/>
              <a:t>RGC</a:t>
            </a:r>
            <a:r>
              <a:rPr lang="ja-JP" altLang="en-US" dirty="0" smtClean="0"/>
              <a:t>が発散</a:t>
            </a:r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2887153" y="1960577"/>
            <a:ext cx="901148" cy="490331"/>
          </a:xfrm>
          <a:prstGeom prst="ellipse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43381" y="3051638"/>
            <a:ext cx="2782957" cy="1078948"/>
          </a:xfrm>
          <a:prstGeom prst="rect">
            <a:avLst/>
          </a:prstGeom>
        </p:spPr>
      </p:pic>
      <p:sp>
        <p:nvSpPr>
          <p:cNvPr id="10" name="Shape 210"/>
          <p:cNvSpPr/>
          <p:nvPr/>
        </p:nvSpPr>
        <p:spPr>
          <a:xfrm>
            <a:off x="5192644" y="6381398"/>
            <a:ext cx="3712227" cy="699796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 algn="r">
              <a:buSzPct val="25000"/>
            </a:pPr>
            <a:r>
              <a:rPr lang="en-US" dirty="0" smtClean="0">
                <a:latin typeface="Calibri"/>
                <a:ea typeface="Calibri"/>
                <a:cs typeface="Calibri"/>
                <a:sym typeface="Calibri"/>
              </a:rPr>
              <a:t>Raza AS, Hood DC.  IOVS. 2015</a:t>
            </a:r>
            <a:endParaRPr lang="en-US" dirty="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81104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結語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129011"/>
            <a:ext cx="7886700" cy="6719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sz="3200" dirty="0" smtClean="0">
                <a:latin typeface="+mn-ea"/>
              </a:rPr>
              <a:t>・</a:t>
            </a:r>
            <a:r>
              <a:rPr lang="en-US" sz="3200" dirty="0" smtClean="0">
                <a:latin typeface="+mn-ea"/>
              </a:rPr>
              <a:t>HFA10-2</a:t>
            </a:r>
            <a:r>
              <a:rPr lang="ja-JP" altLang="en-US" sz="3200" dirty="0">
                <a:latin typeface="+mn-ea"/>
              </a:rPr>
              <a:t>は</a:t>
            </a:r>
            <a:r>
              <a:rPr lang="en-US" sz="3200" dirty="0">
                <a:latin typeface="+mn-ea"/>
              </a:rPr>
              <a:t>RGC</a:t>
            </a:r>
            <a:r>
              <a:rPr lang="ja-JP" altLang="en-US" sz="3200" dirty="0" smtClean="0">
                <a:latin typeface="+mn-ea"/>
              </a:rPr>
              <a:t>推定にも有用</a:t>
            </a:r>
          </a:p>
        </p:txBody>
      </p:sp>
      <p:sp>
        <p:nvSpPr>
          <p:cNvPr id="4" name="正方形/長方形 3"/>
          <p:cNvSpPr/>
          <p:nvPr/>
        </p:nvSpPr>
        <p:spPr>
          <a:xfrm>
            <a:off x="628650" y="3375727"/>
            <a:ext cx="739331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3200" dirty="0" smtClean="0">
                <a:solidFill>
                  <a:srgbClr val="FF0000"/>
                </a:solidFill>
                <a:latin typeface="+mn-ea"/>
              </a:rPr>
              <a:t>・今後</a:t>
            </a:r>
            <a:r>
              <a:rPr lang="en-US" altLang="ja-JP" sz="3200" dirty="0">
                <a:solidFill>
                  <a:srgbClr val="FF0000"/>
                </a:solidFill>
                <a:latin typeface="+mn-ea"/>
              </a:rPr>
              <a:t>RGC displacement</a:t>
            </a:r>
            <a:r>
              <a:rPr lang="ja-JP" altLang="en-US" sz="3200" dirty="0">
                <a:solidFill>
                  <a:srgbClr val="FF0000"/>
                </a:solidFill>
                <a:latin typeface="+mn-ea"/>
              </a:rPr>
              <a:t>も考慮して検討</a:t>
            </a:r>
            <a:endParaRPr lang="en-US" altLang="ja-JP" sz="3200" dirty="0">
              <a:solidFill>
                <a:srgbClr val="FF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07160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28" y="684502"/>
            <a:ext cx="5347704" cy="6096672"/>
          </a:xfrm>
          <a:prstGeom prst="rect">
            <a:avLst/>
          </a:prstGeom>
        </p:spPr>
      </p:pic>
      <p:sp>
        <p:nvSpPr>
          <p:cNvPr id="11" name="タイトル 1"/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</p:spPr>
        <p:txBody>
          <a:bodyPr>
            <a:noAutofit/>
          </a:bodyPr>
          <a:lstStyle/>
          <a:p>
            <a:pPr algn="ctr"/>
            <a:r>
              <a:rPr kumimoji="1" lang="en-US" altLang="ja-JP" dirty="0" smtClean="0">
                <a:latin typeface="+mj-ea"/>
              </a:rPr>
              <a:t>RGC_10-2 vs </a:t>
            </a:r>
            <a:r>
              <a:rPr kumimoji="1" lang="en-US" altLang="ja-JP" dirty="0" smtClean="0">
                <a:solidFill>
                  <a:srgbClr val="FF0000"/>
                </a:solidFill>
                <a:latin typeface="+mj-ea"/>
              </a:rPr>
              <a:t>RGC_30-2/24-2</a:t>
            </a:r>
            <a:endParaRPr kumimoji="1" lang="ja-JP" altLang="en-US" dirty="0">
              <a:solidFill>
                <a:srgbClr val="FF0000"/>
              </a:solidFill>
              <a:latin typeface="+mj-ea"/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5259447" y="3502006"/>
            <a:ext cx="1263141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 smtClean="0"/>
              <a:t>R=0.83</a:t>
            </a:r>
          </a:p>
        </p:txBody>
      </p:sp>
      <p:sp>
        <p:nvSpPr>
          <p:cNvPr id="2" name="正方形/長方形 1"/>
          <p:cNvSpPr/>
          <p:nvPr/>
        </p:nvSpPr>
        <p:spPr>
          <a:xfrm>
            <a:off x="5259447" y="2683226"/>
            <a:ext cx="364187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en-US" altLang="ja-JP" dirty="0" smtClean="0"/>
              <a:t>RGC_10-2            </a:t>
            </a:r>
            <a:r>
              <a:rPr kumimoji="1" lang="en-US" altLang="ja-JP" sz="2400" dirty="0" smtClean="0"/>
              <a:t>515984</a:t>
            </a:r>
            <a:r>
              <a:rPr kumimoji="1" lang="en-US" altLang="ja-JP" dirty="0" smtClean="0"/>
              <a:t>±250662</a:t>
            </a:r>
          </a:p>
          <a:p>
            <a:pPr lvl="0">
              <a:defRPr/>
            </a:pPr>
            <a:r>
              <a:rPr kumimoji="1" lang="ja-JP" altLang="en-US" dirty="0" smtClean="0"/>
              <a:t>　　　　　　　</a:t>
            </a:r>
            <a:r>
              <a:rPr kumimoji="1" lang="en-US" altLang="ja-JP" dirty="0" smtClean="0"/>
              <a:t>(</a:t>
            </a:r>
            <a:r>
              <a:rPr kumimoji="1" lang="en-US" altLang="ja-JP" sz="2400" dirty="0" smtClean="0">
                <a:solidFill>
                  <a:srgbClr val="FF0000"/>
                </a:solidFill>
              </a:rPr>
              <a:t>44.1</a:t>
            </a:r>
            <a:r>
              <a:rPr kumimoji="1" lang="en-US" altLang="ja-JP" dirty="0" smtClean="0"/>
              <a:t>%)</a:t>
            </a:r>
            <a:endParaRPr kumimoji="1" lang="en-US" altLang="ja-JP" dirty="0"/>
          </a:p>
        </p:txBody>
      </p:sp>
      <p:sp>
        <p:nvSpPr>
          <p:cNvPr id="4" name="正方形/長方形 3"/>
          <p:cNvSpPr/>
          <p:nvPr/>
        </p:nvSpPr>
        <p:spPr>
          <a:xfrm>
            <a:off x="5259447" y="2014162"/>
            <a:ext cx="385246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en-US" altLang="ja-JP" dirty="0" smtClean="0">
                <a:solidFill>
                  <a:srgbClr val="0700FF"/>
                </a:solidFill>
              </a:rPr>
              <a:t>RGC_30-2           </a:t>
            </a:r>
            <a:r>
              <a:rPr lang="en-US" altLang="ja-JP" sz="2400" dirty="0" smtClean="0"/>
              <a:t>1171293</a:t>
            </a:r>
            <a:r>
              <a:rPr kumimoji="1" lang="en-US" altLang="ja-JP" dirty="0" smtClean="0"/>
              <a:t>± 408167</a:t>
            </a:r>
            <a:endParaRPr kumimoji="1" lang="ja-JP" altLang="en-US" dirty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7893167" y="3515997"/>
            <a:ext cx="1154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Cells/mm²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002965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図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000" y="1320800"/>
            <a:ext cx="4778677" cy="5349265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83" y="1320800"/>
            <a:ext cx="4627518" cy="5382678"/>
          </a:xfrm>
          <a:prstGeom prst="rect">
            <a:avLst/>
          </a:prstGeom>
        </p:spPr>
      </p:pic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628650" y="259590"/>
            <a:ext cx="7886700" cy="1325563"/>
          </a:xfrm>
        </p:spPr>
        <p:txBody>
          <a:bodyPr/>
          <a:lstStyle/>
          <a:p>
            <a:pPr algn="ctr"/>
            <a:r>
              <a:rPr kumimoji="1" lang="en-US" altLang="ja-JP" dirty="0" smtClean="0">
                <a:latin typeface="+mj-ea"/>
              </a:rPr>
              <a:t>RGC_10-2vsMD10-2,MD30-2</a:t>
            </a:r>
            <a:endParaRPr kumimoji="1" lang="ja-JP" altLang="en-US" dirty="0">
              <a:latin typeface="+mj-ea"/>
            </a:endParaRP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5582038" y="2646277"/>
            <a:ext cx="1263141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 smtClean="0"/>
              <a:t>R=0.72</a:t>
            </a: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1133095" y="2648157"/>
            <a:ext cx="1263141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 smtClean="0"/>
              <a:t> R=0.86</a:t>
            </a:r>
          </a:p>
        </p:txBody>
      </p:sp>
    </p:spTree>
    <p:extLst>
      <p:ext uri="{BB962C8B-B14F-4D97-AF65-F5344CB8AC3E}">
        <p14:creationId xmlns:p14="http://schemas.microsoft.com/office/powerpoint/2010/main" val="27852284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738" y="554961"/>
            <a:ext cx="6096672" cy="6096672"/>
          </a:xfrm>
          <a:prstGeom prst="rect">
            <a:avLst/>
          </a:prstGeom>
        </p:spPr>
      </p:pic>
      <p:sp>
        <p:nvSpPr>
          <p:cNvPr id="11" name="タイトル 1"/>
          <p:cNvSpPr>
            <a:spLocks noGrp="1"/>
          </p:cNvSpPr>
          <p:nvPr>
            <p:ph type="title"/>
          </p:nvPr>
        </p:nvSpPr>
        <p:spPr>
          <a:xfrm>
            <a:off x="278382" y="261858"/>
            <a:ext cx="8655029" cy="586206"/>
          </a:xfrm>
          <a:solidFill>
            <a:schemeClr val="bg1"/>
          </a:solidFill>
        </p:spPr>
        <p:txBody>
          <a:bodyPr>
            <a:normAutofit fontScale="90000"/>
          </a:bodyPr>
          <a:lstStyle/>
          <a:p>
            <a:pPr algn="ctr"/>
            <a:r>
              <a:rPr kumimoji="1" lang="ja-JP" altLang="en-US" dirty="0" smtClean="0"/>
              <a:t>　　　　　　　　　　　　　　</a:t>
            </a:r>
            <a:r>
              <a:rPr kumimoji="1" lang="en-US" altLang="ja-JP" dirty="0" smtClean="0"/>
              <a:t>RGC_10-2 vs </a:t>
            </a:r>
            <a:r>
              <a:rPr kumimoji="1" lang="en-US" altLang="ja-JP" dirty="0" smtClean="0">
                <a:solidFill>
                  <a:srgbClr val="FF0000"/>
                </a:solidFill>
              </a:rPr>
              <a:t>RGC_30-2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17" name="正方形/長方形 16"/>
          <p:cNvSpPr/>
          <p:nvPr/>
        </p:nvSpPr>
        <p:spPr>
          <a:xfrm>
            <a:off x="6968455" y="1605151"/>
            <a:ext cx="1906025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en-US" altLang="ja-JP" dirty="0" smtClean="0"/>
              <a:t>RGC_10-2</a:t>
            </a:r>
          </a:p>
          <a:p>
            <a:pPr lvl="0" algn="ctr">
              <a:defRPr/>
            </a:pPr>
            <a:r>
              <a:rPr kumimoji="1" lang="en-US" altLang="ja-JP" dirty="0" smtClean="0"/>
              <a:t>515984±250662</a:t>
            </a:r>
          </a:p>
        </p:txBody>
      </p:sp>
      <p:sp>
        <p:nvSpPr>
          <p:cNvPr id="8" name="正方形/長方形 7"/>
          <p:cNvSpPr/>
          <p:nvPr/>
        </p:nvSpPr>
        <p:spPr>
          <a:xfrm>
            <a:off x="6955046" y="2838405"/>
            <a:ext cx="2085768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en-US" altLang="ja-JP" dirty="0" smtClean="0">
                <a:solidFill>
                  <a:srgbClr val="FF0000"/>
                </a:solidFill>
              </a:rPr>
              <a:t>RGC30-2</a:t>
            </a:r>
          </a:p>
          <a:p>
            <a:pPr lvl="0" algn="ctr">
              <a:defRPr/>
            </a:pPr>
            <a:r>
              <a:rPr lang="en-US" altLang="ja-JP" dirty="0" smtClean="0"/>
              <a:t>1171293</a:t>
            </a:r>
            <a:r>
              <a:rPr kumimoji="1" lang="en-US" altLang="ja-JP" dirty="0"/>
              <a:t>± </a:t>
            </a:r>
            <a:r>
              <a:rPr kumimoji="1" lang="en-US" altLang="ja-JP" dirty="0" smtClean="0"/>
              <a:t>408167</a:t>
            </a:r>
            <a:endParaRPr kumimoji="1" lang="ja-JP" altLang="en-US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7016900" y="4010990"/>
            <a:ext cx="1263141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 smtClean="0"/>
              <a:t>R=0.83</a:t>
            </a:r>
          </a:p>
        </p:txBody>
      </p:sp>
    </p:spTree>
    <p:extLst>
      <p:ext uri="{BB962C8B-B14F-4D97-AF65-F5344CB8AC3E}">
        <p14:creationId xmlns:p14="http://schemas.microsoft.com/office/powerpoint/2010/main" val="40147794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085" y="140910"/>
            <a:ext cx="6096672" cy="6510284"/>
          </a:xfrm>
          <a:prstGeom prst="rect">
            <a:avLst/>
          </a:prstGeom>
        </p:spPr>
      </p:pic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0" y="125907"/>
            <a:ext cx="8991600" cy="1325563"/>
          </a:xfrm>
        </p:spPr>
        <p:txBody>
          <a:bodyPr/>
          <a:lstStyle/>
          <a:p>
            <a:pPr algn="ctr"/>
            <a:r>
              <a:rPr kumimoji="1" lang="en-US" altLang="ja-JP" dirty="0" smtClean="0"/>
              <a:t>MD10-2 vs MD30-2</a:t>
            </a:r>
            <a:endParaRPr kumimoji="1" lang="ja-JP" altLang="en-US" dirty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7073142" y="4072971"/>
            <a:ext cx="1263141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 smtClean="0"/>
              <a:t> R=0.81</a:t>
            </a:r>
          </a:p>
        </p:txBody>
      </p:sp>
      <p:sp>
        <p:nvSpPr>
          <p:cNvPr id="9" name="正方形/長方形 8"/>
          <p:cNvSpPr/>
          <p:nvPr/>
        </p:nvSpPr>
        <p:spPr>
          <a:xfrm>
            <a:off x="7073142" y="3072887"/>
            <a:ext cx="1352389" cy="646331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en-US" altLang="ja-JP" dirty="0" smtClean="0">
                <a:solidFill>
                  <a:schemeClr val="bg1"/>
                </a:solidFill>
              </a:rPr>
              <a:t>MD10-2</a:t>
            </a:r>
          </a:p>
          <a:p>
            <a:pPr>
              <a:defRPr/>
            </a:pPr>
            <a:r>
              <a:rPr kumimoji="1" lang="en-US" altLang="ja-JP" dirty="0" smtClean="0">
                <a:solidFill>
                  <a:schemeClr val="bg1"/>
                </a:solidFill>
              </a:rPr>
              <a:t>-7.70±7.96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10" name="正方形/長方形 9"/>
          <p:cNvSpPr/>
          <p:nvPr/>
        </p:nvSpPr>
        <p:spPr>
          <a:xfrm>
            <a:off x="7073142" y="2188665"/>
            <a:ext cx="1303562" cy="646331"/>
          </a:xfrm>
          <a:prstGeom prst="rect">
            <a:avLst/>
          </a:prstGeom>
          <a:solidFill>
            <a:schemeClr val="accent1"/>
          </a:solidFill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1" lang="en-US" altLang="ja-JP" dirty="0" smtClean="0">
                <a:solidFill>
                  <a:schemeClr val="bg1"/>
                </a:solidFill>
              </a:rPr>
              <a:t>MD30-2</a:t>
            </a:r>
          </a:p>
          <a:p>
            <a:pPr>
              <a:defRPr/>
            </a:pPr>
            <a:r>
              <a:rPr kumimoji="1" lang="en-US" altLang="ja-JP" dirty="0" smtClean="0">
                <a:solidFill>
                  <a:schemeClr val="bg1"/>
                </a:solidFill>
              </a:rPr>
              <a:t>-6.97±6.69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28969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5494" y="1453221"/>
            <a:ext cx="4326990" cy="5168609"/>
          </a:xfrm>
          <a:prstGeom prst="rect">
            <a:avLst/>
          </a:prstGeom>
        </p:spPr>
      </p:pic>
      <p:pic>
        <p:nvPicPr>
          <p:cNvPr id="2" name="図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516" y="1453221"/>
            <a:ext cx="4179695" cy="5084421"/>
          </a:xfrm>
          <a:prstGeom prst="rect">
            <a:avLst/>
          </a:prstGeom>
        </p:spPr>
      </p:pic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628650" y="259590"/>
            <a:ext cx="7886700" cy="1325563"/>
          </a:xfrm>
        </p:spPr>
        <p:txBody>
          <a:bodyPr/>
          <a:lstStyle/>
          <a:p>
            <a:pPr algn="ctr"/>
            <a:r>
              <a:rPr kumimoji="1" lang="en-US" altLang="ja-JP" dirty="0" smtClean="0"/>
              <a:t>GC_AVERAGEvsRGC10-2,</a:t>
            </a:r>
            <a:r>
              <a:rPr kumimoji="1" lang="en-US" altLang="ja-JP" dirty="0" smtClean="0">
                <a:solidFill>
                  <a:srgbClr val="FF0000"/>
                </a:solidFill>
              </a:rPr>
              <a:t>RGC30-2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6333995" y="1814924"/>
            <a:ext cx="1263141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 smtClean="0"/>
              <a:t>R=0.59</a:t>
            </a: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1764185" y="1814924"/>
            <a:ext cx="1263141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 smtClean="0"/>
              <a:t> R=0.70</a:t>
            </a:r>
          </a:p>
        </p:txBody>
      </p:sp>
    </p:spTree>
    <p:extLst>
      <p:ext uri="{BB962C8B-B14F-4D97-AF65-F5344CB8AC3E}">
        <p14:creationId xmlns:p14="http://schemas.microsoft.com/office/powerpoint/2010/main" val="23198149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224" y="1414805"/>
            <a:ext cx="4313124" cy="5215469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8350" y="1441913"/>
            <a:ext cx="4306891" cy="5161251"/>
          </a:xfrm>
          <a:prstGeom prst="rect">
            <a:avLst/>
          </a:prstGeom>
        </p:spPr>
      </p:pic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628650" y="259590"/>
            <a:ext cx="8226592" cy="1325563"/>
          </a:xfrm>
        </p:spPr>
        <p:txBody>
          <a:bodyPr/>
          <a:lstStyle/>
          <a:p>
            <a:pPr algn="ctr"/>
            <a:r>
              <a:rPr kumimoji="1" lang="en-US" altLang="ja-JP" dirty="0" smtClean="0"/>
              <a:t>GC_MINIMUMvsRGC10-2,</a:t>
            </a:r>
            <a:r>
              <a:rPr kumimoji="1" lang="en-US" altLang="ja-JP" dirty="0" smtClean="0">
                <a:solidFill>
                  <a:srgbClr val="FF0000"/>
                </a:solidFill>
              </a:rPr>
              <a:t>RGC30-2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6070224" y="1834523"/>
            <a:ext cx="1263141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 smtClean="0"/>
              <a:t>R=0.59</a:t>
            </a: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1306131" y="1865816"/>
            <a:ext cx="1263141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 smtClean="0"/>
              <a:t> R=0.68</a:t>
            </a:r>
          </a:p>
        </p:txBody>
      </p:sp>
    </p:spTree>
    <p:extLst>
      <p:ext uri="{BB962C8B-B14F-4D97-AF65-F5344CB8AC3E}">
        <p14:creationId xmlns:p14="http://schemas.microsoft.com/office/powerpoint/2010/main" val="17076997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Structure-Function models</a:t>
            </a:r>
            <a:br>
              <a:rPr lang="en-US" altLang="ja-JP" dirty="0" smtClean="0"/>
            </a:br>
            <a:r>
              <a:rPr lang="en-US" altLang="ja-JP" dirty="0" smtClean="0"/>
              <a:t>6 degree grid (30, 24-2)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2425" y="2171700"/>
            <a:ext cx="8439150" cy="2505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468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目的</a:t>
            </a:r>
            <a:endParaRPr kumimoji="1" lang="ja-JP" altLang="en-US" dirty="0"/>
          </a:p>
        </p:txBody>
      </p:sp>
      <p:sp>
        <p:nvSpPr>
          <p:cNvPr id="3" name="正方形/長方形 2"/>
          <p:cNvSpPr/>
          <p:nvPr/>
        </p:nvSpPr>
        <p:spPr>
          <a:xfrm>
            <a:off x="853904" y="1862371"/>
            <a:ext cx="7436191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200000"/>
              </a:lnSpc>
              <a:spcAft>
                <a:spcPts val="0"/>
              </a:spcAft>
            </a:pPr>
            <a:r>
              <a:rPr lang="ja-JP" altLang="ja-JP" sz="2400" kern="100" dirty="0" smtClean="0">
                <a:latin typeface="+mn-ea"/>
                <a:cs typeface="Century" panose="02040604050505020304" pitchFamily="18" charset="0"/>
              </a:rPr>
              <a:t>今回</a:t>
            </a:r>
            <a:r>
              <a:rPr lang="ja-JP" altLang="ja-JP" sz="2400" kern="100" dirty="0">
                <a:latin typeface="+mn-ea"/>
                <a:cs typeface="Century" panose="02040604050505020304" pitchFamily="18" charset="0"/>
              </a:rPr>
              <a:t>我々は、</a:t>
            </a:r>
            <a:r>
              <a:rPr lang="en-US" altLang="ja-JP" sz="2400" kern="100" dirty="0" err="1" smtClean="0">
                <a:latin typeface="+mn-ea"/>
                <a:cs typeface="Century" panose="02040604050505020304" pitchFamily="18" charset="0"/>
              </a:rPr>
              <a:t>Harwerth</a:t>
            </a:r>
            <a:r>
              <a:rPr lang="en-US" altLang="ja-JP" sz="2400" kern="100" baseline="30000" dirty="0" smtClean="0">
                <a:latin typeface="+mn-ea"/>
                <a:cs typeface="Century" panose="02040604050505020304" pitchFamily="18" charset="0"/>
              </a:rPr>
              <a:t>*</a:t>
            </a:r>
            <a:r>
              <a:rPr lang="ja-JP" altLang="en-US" sz="2400" kern="100" dirty="0" err="1" smtClean="0">
                <a:latin typeface="+mn-ea"/>
                <a:cs typeface="Century" panose="02040604050505020304" pitchFamily="18" charset="0"/>
              </a:rPr>
              <a:t>、</a:t>
            </a:r>
            <a:r>
              <a:rPr lang="en-US" altLang="ja-JP" sz="2400" kern="100" dirty="0" smtClean="0">
                <a:latin typeface="+mn-ea"/>
                <a:cs typeface="Century" panose="02040604050505020304" pitchFamily="18" charset="0"/>
              </a:rPr>
              <a:t>Medeiros</a:t>
            </a:r>
            <a:r>
              <a:rPr lang="en-US" altLang="ja-JP" sz="2400" kern="100" baseline="30000" dirty="0" smtClean="0">
                <a:solidFill>
                  <a:srgbClr val="FF0000"/>
                </a:solidFill>
                <a:latin typeface="+mn-ea"/>
                <a:cs typeface="Century" panose="02040604050505020304" pitchFamily="18" charset="0"/>
              </a:rPr>
              <a:t>**</a:t>
            </a:r>
            <a:r>
              <a:rPr lang="ja-JP" altLang="ja-JP" sz="2400" kern="100" dirty="0" smtClean="0">
                <a:latin typeface="+mn-ea"/>
                <a:cs typeface="Century" panose="02040604050505020304" pitchFamily="18" charset="0"/>
              </a:rPr>
              <a:t>らの</a:t>
            </a:r>
            <a:r>
              <a:rPr lang="en-US" altLang="ja-JP" sz="2400" kern="100" dirty="0">
                <a:latin typeface="+mn-ea"/>
                <a:cs typeface="Century" panose="02040604050505020304" pitchFamily="18" charset="0"/>
              </a:rPr>
              <a:t>RGC</a:t>
            </a:r>
            <a:r>
              <a:rPr lang="ja-JP" altLang="ja-JP" sz="2400" kern="100" dirty="0">
                <a:latin typeface="+mn-ea"/>
                <a:cs typeface="Century" panose="02040604050505020304" pitchFamily="18" charset="0"/>
              </a:rPr>
              <a:t>数算出方法を応用し</a:t>
            </a:r>
            <a:r>
              <a:rPr lang="ja-JP" altLang="ja-JP" sz="2400" kern="100" dirty="0" smtClean="0">
                <a:latin typeface="+mn-ea"/>
                <a:cs typeface="Century" panose="02040604050505020304" pitchFamily="18" charset="0"/>
              </a:rPr>
              <a:t>、</a:t>
            </a:r>
            <a:r>
              <a:rPr lang="ja-JP" altLang="en-US" sz="2400" kern="100" dirty="0" smtClean="0">
                <a:latin typeface="+mn-ea"/>
                <a:cs typeface="Century" panose="02040604050505020304" pitchFamily="18" charset="0"/>
              </a:rPr>
              <a:t>緑内障患者の</a:t>
            </a:r>
            <a:r>
              <a:rPr lang="en-US" altLang="ja-JP" sz="2400" dirty="0" smtClean="0">
                <a:latin typeface="+mn-ea"/>
                <a:cs typeface="Calibri"/>
                <a:sym typeface="Calibri"/>
              </a:rPr>
              <a:t>Humphrey</a:t>
            </a:r>
            <a:r>
              <a:rPr lang="ja-JP" altLang="ja-JP" sz="2400" kern="100" dirty="0" smtClean="0">
                <a:latin typeface="+mn-ea"/>
                <a:cs typeface="Century" panose="02040604050505020304" pitchFamily="18" charset="0"/>
              </a:rPr>
              <a:t>視野</a:t>
            </a:r>
            <a:r>
              <a:rPr lang="en-US" altLang="ja-JP" sz="2400" kern="100" dirty="0">
                <a:latin typeface="+mn-ea"/>
                <a:cs typeface="Century" panose="02040604050505020304" pitchFamily="18" charset="0"/>
              </a:rPr>
              <a:t>10-2(HFA10-2)</a:t>
            </a:r>
            <a:r>
              <a:rPr lang="ja-JP" altLang="ja-JP" sz="2400" kern="100" dirty="0">
                <a:latin typeface="+mn-ea"/>
                <a:cs typeface="Century" panose="02040604050505020304" pitchFamily="18" charset="0"/>
              </a:rPr>
              <a:t>と光干渉断層計</a:t>
            </a:r>
            <a:r>
              <a:rPr lang="en-US" altLang="ja-JP" sz="2400" kern="100" dirty="0">
                <a:latin typeface="+mn-ea"/>
                <a:cs typeface="Century" panose="02040604050505020304" pitchFamily="18" charset="0"/>
              </a:rPr>
              <a:t>(OCT)</a:t>
            </a:r>
            <a:r>
              <a:rPr lang="ja-JP" altLang="ja-JP" sz="2400" kern="100" dirty="0">
                <a:latin typeface="+mn-ea"/>
                <a:cs typeface="Century" panose="02040604050505020304" pitchFamily="18" charset="0"/>
              </a:rPr>
              <a:t>から</a:t>
            </a:r>
            <a:r>
              <a:rPr lang="en-US" altLang="ja-JP" sz="2400" kern="100" dirty="0">
                <a:latin typeface="+mn-ea"/>
                <a:cs typeface="Century" panose="02040604050505020304" pitchFamily="18" charset="0"/>
              </a:rPr>
              <a:t>RGC</a:t>
            </a:r>
            <a:r>
              <a:rPr lang="ja-JP" altLang="ja-JP" sz="2400" kern="100" dirty="0">
                <a:latin typeface="+mn-ea"/>
                <a:cs typeface="Century" panose="02040604050505020304" pitchFamily="18" charset="0"/>
              </a:rPr>
              <a:t>数を算出し</a:t>
            </a:r>
            <a:r>
              <a:rPr lang="ja-JP" altLang="ja-JP" sz="2400" kern="100" dirty="0" smtClean="0">
                <a:latin typeface="+mn-ea"/>
                <a:cs typeface="Century" panose="02040604050505020304" pitchFamily="18" charset="0"/>
              </a:rPr>
              <a:t>、検討</a:t>
            </a:r>
            <a:r>
              <a:rPr lang="ja-JP" altLang="ja-JP" sz="2400" kern="100" dirty="0">
                <a:latin typeface="+mn-ea"/>
                <a:cs typeface="Century" panose="02040604050505020304" pitchFamily="18" charset="0"/>
              </a:rPr>
              <a:t>したので報告する。</a:t>
            </a:r>
            <a:endParaRPr lang="ja-JP" altLang="ja-JP" sz="2400" kern="100" dirty="0">
              <a:effectLst/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4" name="Shape 227"/>
          <p:cNvSpPr/>
          <p:nvPr/>
        </p:nvSpPr>
        <p:spPr>
          <a:xfrm>
            <a:off x="3853244" y="5629114"/>
            <a:ext cx="5234608" cy="819257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 lvl="0" algn="ctr">
              <a:lnSpc>
                <a:spcPct val="150000"/>
              </a:lnSpc>
              <a:buSzPct val="25000"/>
            </a:pPr>
            <a:r>
              <a:rPr lang="ja-JP" altLang="en-US" dirty="0" smtClean="0">
                <a:cs typeface="Calibri"/>
                <a:sym typeface="Calibri"/>
              </a:rPr>
              <a:t>   *</a:t>
            </a:r>
            <a:r>
              <a:rPr lang="en-US" altLang="ja-JP" dirty="0" err="1" smtClean="0">
                <a:cs typeface="Calibri"/>
                <a:sym typeface="Calibri"/>
              </a:rPr>
              <a:t>Harwerth</a:t>
            </a:r>
            <a:r>
              <a:rPr lang="en-US" altLang="ja-JP" dirty="0" smtClean="0">
                <a:cs typeface="Calibri"/>
                <a:sym typeface="Calibri"/>
              </a:rPr>
              <a:t> RS, et al</a:t>
            </a:r>
            <a:r>
              <a:rPr lang="en-US" altLang="ja-JP" dirty="0">
                <a:cs typeface="Calibri"/>
                <a:sym typeface="Calibri"/>
              </a:rPr>
              <a:t>, </a:t>
            </a:r>
            <a:r>
              <a:rPr lang="en-US" altLang="ja-JP" dirty="0" err="1">
                <a:cs typeface="Calibri"/>
                <a:sym typeface="Calibri"/>
              </a:rPr>
              <a:t>Prog</a:t>
            </a:r>
            <a:r>
              <a:rPr lang="en-US" altLang="ja-JP" dirty="0">
                <a:cs typeface="Calibri"/>
                <a:sym typeface="Calibri"/>
              </a:rPr>
              <a:t> </a:t>
            </a:r>
            <a:r>
              <a:rPr lang="en-US" altLang="ja-JP" dirty="0" err="1">
                <a:cs typeface="Calibri"/>
                <a:sym typeface="Calibri"/>
              </a:rPr>
              <a:t>Retin</a:t>
            </a:r>
            <a:r>
              <a:rPr lang="en-US" altLang="ja-JP" dirty="0">
                <a:cs typeface="Calibri"/>
                <a:sym typeface="Calibri"/>
              </a:rPr>
              <a:t> Eye Res. </a:t>
            </a:r>
            <a:r>
              <a:rPr lang="en-US" altLang="ja-JP" dirty="0" smtClean="0">
                <a:cs typeface="Calibri"/>
                <a:sym typeface="Calibri"/>
              </a:rPr>
              <a:t>2010</a:t>
            </a:r>
          </a:p>
          <a:p>
            <a:pPr lvl="0" algn="ctr">
              <a:lnSpc>
                <a:spcPct val="150000"/>
              </a:lnSpc>
              <a:buSzPct val="25000"/>
            </a:pPr>
            <a:r>
              <a:rPr lang="ja-JP" altLang="en-US" dirty="0" smtClean="0">
                <a:cs typeface="Calibri"/>
                <a:sym typeface="Calibri"/>
              </a:rPr>
              <a:t>*</a:t>
            </a:r>
            <a:r>
              <a:rPr lang="en-US" altLang="ja-JP" dirty="0" smtClean="0">
                <a:cs typeface="Calibri"/>
                <a:sym typeface="Calibri"/>
              </a:rPr>
              <a:t>*</a:t>
            </a:r>
            <a:r>
              <a:rPr lang="en-US" dirty="0" smtClean="0">
                <a:cs typeface="Calibri"/>
                <a:sym typeface="Calibri"/>
              </a:rPr>
              <a:t>Medeiros FA, et al, </a:t>
            </a:r>
            <a:r>
              <a:rPr lang="en-US" dirty="0" err="1" smtClean="0">
                <a:cs typeface="Calibri"/>
                <a:sym typeface="Calibri"/>
              </a:rPr>
              <a:t>ArchOphthalmol</a:t>
            </a:r>
            <a:r>
              <a:rPr lang="en-US" dirty="0" smtClean="0">
                <a:cs typeface="Calibri"/>
                <a:sym typeface="Calibri"/>
              </a:rPr>
              <a:t>. 2012</a:t>
            </a:r>
            <a:endParaRPr lang="en-US" dirty="0"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17721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 txBox="1"/>
          <p:nvPr/>
        </p:nvSpPr>
        <p:spPr>
          <a:xfrm>
            <a:off x="451327" y="1423775"/>
            <a:ext cx="8356664" cy="2155448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 lvl="0">
              <a:lnSpc>
                <a:spcPct val="200000"/>
              </a:lnSpc>
              <a:buSzPct val="25000"/>
            </a:pPr>
            <a:r>
              <a:rPr lang="en-US" sz="2400" dirty="0" smtClean="0">
                <a:latin typeface="+mn-ea"/>
                <a:cs typeface="Calibri" panose="020F0502020204030204" pitchFamily="34" charset="0"/>
                <a:sym typeface="Arial"/>
              </a:rPr>
              <a:t>2009年</a:t>
            </a:r>
            <a:r>
              <a:rPr lang="en-US" sz="2400" dirty="0">
                <a:latin typeface="+mn-ea"/>
                <a:cs typeface="Calibri" panose="020F0502020204030204" pitchFamily="34" charset="0"/>
                <a:sym typeface="Arial"/>
              </a:rPr>
              <a:t>9月から</a:t>
            </a:r>
            <a:r>
              <a:rPr lang="en-US" sz="2400" dirty="0" smtClean="0">
                <a:latin typeface="+mn-ea"/>
                <a:cs typeface="Calibri" panose="020F0502020204030204" pitchFamily="34" charset="0"/>
                <a:sym typeface="Arial"/>
              </a:rPr>
              <a:t>2017年6月</a:t>
            </a:r>
            <a:endParaRPr lang="en-US" altLang="ja-JP" sz="2400" dirty="0" smtClean="0">
              <a:latin typeface="+mn-ea"/>
              <a:cs typeface="Calibri" panose="020F0502020204030204" pitchFamily="34" charset="0"/>
              <a:sym typeface="Arial"/>
            </a:endParaRPr>
          </a:p>
          <a:p>
            <a:pPr lvl="0">
              <a:lnSpc>
                <a:spcPct val="200000"/>
              </a:lnSpc>
              <a:buSzPct val="25000"/>
            </a:pPr>
            <a:r>
              <a:rPr lang="ja-JP" altLang="en-US" sz="2400" dirty="0" smtClean="0">
                <a:latin typeface="+mn-ea"/>
                <a:cs typeface="Calibri" panose="020F0502020204030204" pitchFamily="34" charset="0"/>
                <a:sym typeface="Arial"/>
              </a:rPr>
              <a:t>慈恵医大附属病院眼科通院中の広義</a:t>
            </a:r>
            <a:r>
              <a:rPr lang="en-US" altLang="ja-JP" sz="2400" dirty="0" smtClean="0">
                <a:latin typeface="+mn-ea"/>
                <a:cs typeface="Calibri" panose="020F0502020204030204" pitchFamily="34" charset="0"/>
                <a:sym typeface="Arial"/>
              </a:rPr>
              <a:t>POAG,PPG</a:t>
            </a:r>
            <a:r>
              <a:rPr lang="ja-JP" altLang="en-US" sz="2400" dirty="0" smtClean="0">
                <a:latin typeface="+mn-ea"/>
                <a:cs typeface="Calibri" panose="020F0502020204030204" pitchFamily="34" charset="0"/>
                <a:sym typeface="Arial"/>
              </a:rPr>
              <a:t>患者</a:t>
            </a:r>
            <a:endParaRPr lang="en-US" altLang="ja-JP" sz="2400" dirty="0">
              <a:latin typeface="+mn-ea"/>
              <a:cs typeface="Calibri" panose="020F0502020204030204" pitchFamily="34" charset="0"/>
              <a:sym typeface="Arial"/>
            </a:endParaRPr>
          </a:p>
          <a:p>
            <a:pPr lvl="0">
              <a:lnSpc>
                <a:spcPct val="200000"/>
              </a:lnSpc>
              <a:buSzPct val="25000"/>
            </a:pPr>
            <a:r>
              <a:rPr lang="en-US" altLang="ja-JP" sz="2400" dirty="0" smtClean="0">
                <a:latin typeface="+mn-ea"/>
                <a:cs typeface="Calibri" panose="020F0502020204030204" pitchFamily="34" charset="0"/>
              </a:rPr>
              <a:t>HFA10-2</a:t>
            </a:r>
            <a:r>
              <a:rPr lang="ja-JP" altLang="en-US" sz="2400" dirty="0" smtClean="0">
                <a:latin typeface="+mn-ea"/>
                <a:cs typeface="Calibri" panose="020F0502020204030204" pitchFamily="34" charset="0"/>
              </a:rPr>
              <a:t>と</a:t>
            </a:r>
            <a:r>
              <a:rPr lang="en-US" altLang="ja-JP" sz="2400" dirty="0" smtClean="0">
                <a:latin typeface="+mn-ea"/>
                <a:cs typeface="Calibri" panose="020F0502020204030204" pitchFamily="34" charset="0"/>
                <a:sym typeface="Arial"/>
              </a:rPr>
              <a:t>OCT</a:t>
            </a:r>
            <a:r>
              <a:rPr lang="ja-JP" altLang="en-US" sz="2400" dirty="0" smtClean="0">
                <a:latin typeface="+mn-ea"/>
                <a:cs typeface="Calibri" panose="020F0502020204030204" pitchFamily="34" charset="0"/>
                <a:sym typeface="Arial"/>
              </a:rPr>
              <a:t>を同日に測定し、</a:t>
            </a:r>
            <a:r>
              <a:rPr lang="en-US" altLang="ja-JP" sz="2400" dirty="0" smtClean="0">
                <a:latin typeface="+mn-ea"/>
                <a:cs typeface="Calibri" panose="020F0502020204030204" pitchFamily="34" charset="0"/>
                <a:sym typeface="Arial"/>
              </a:rPr>
              <a:t>HFA10-2</a:t>
            </a:r>
            <a:r>
              <a:rPr lang="ja-JP" altLang="en-US" sz="2400" dirty="0" smtClean="0">
                <a:latin typeface="+mn-ea"/>
                <a:cs typeface="Calibri" panose="020F0502020204030204" pitchFamily="34" charset="0"/>
                <a:sym typeface="Arial"/>
              </a:rPr>
              <a:t>の</a:t>
            </a:r>
            <a:r>
              <a:rPr lang="ja-JP" altLang="en-US" sz="2400" dirty="0" smtClean="0">
                <a:latin typeface="+mn-ea"/>
                <a:cs typeface="Calibri" panose="020F0502020204030204" pitchFamily="34" charset="0"/>
              </a:rPr>
              <a:t>信頼性指標と</a:t>
            </a:r>
            <a:endParaRPr lang="en-US" altLang="ja-JP" sz="2400" dirty="0" smtClean="0">
              <a:latin typeface="+mn-ea"/>
              <a:cs typeface="Calibri" panose="020F0502020204030204" pitchFamily="34" charset="0"/>
            </a:endParaRPr>
          </a:p>
          <a:p>
            <a:pPr lvl="0">
              <a:lnSpc>
                <a:spcPct val="200000"/>
              </a:lnSpc>
              <a:buSzPct val="25000"/>
            </a:pPr>
            <a:r>
              <a:rPr lang="en-US" altLang="ja-JP" sz="2400" dirty="0" smtClean="0">
                <a:latin typeface="+mn-ea"/>
                <a:cs typeface="Calibri" panose="020F0502020204030204" pitchFamily="34" charset="0"/>
              </a:rPr>
              <a:t>OCT</a:t>
            </a:r>
            <a:r>
              <a:rPr lang="ja-JP" altLang="en-US" sz="2400" dirty="0">
                <a:latin typeface="+mn-ea"/>
                <a:cs typeface="Calibri" panose="020F0502020204030204" pitchFamily="34" charset="0"/>
              </a:rPr>
              <a:t>基準を</a:t>
            </a:r>
            <a:r>
              <a:rPr lang="ja-JP" altLang="en-US" sz="2400" dirty="0" smtClean="0">
                <a:latin typeface="+mn-ea"/>
                <a:cs typeface="Calibri" panose="020F0502020204030204" pitchFamily="34" charset="0"/>
              </a:rPr>
              <a:t>満たす</a:t>
            </a:r>
            <a:r>
              <a:rPr lang="en-US" altLang="ja-JP" sz="2400" dirty="0" smtClean="0">
                <a:latin typeface="+mn-ea"/>
                <a:cs typeface="Calibri" panose="020F0502020204030204" pitchFamily="34" charset="0"/>
              </a:rPr>
              <a:t>131</a:t>
            </a:r>
            <a:r>
              <a:rPr lang="ja-JP" altLang="en-US" sz="2400" dirty="0" smtClean="0">
                <a:latin typeface="+mn-ea"/>
                <a:cs typeface="Calibri" panose="020F0502020204030204" pitchFamily="34" charset="0"/>
                <a:sym typeface="Arial"/>
              </a:rPr>
              <a:t>症例</a:t>
            </a:r>
            <a:r>
              <a:rPr lang="ja-JP" altLang="en-US" sz="2400" dirty="0">
                <a:latin typeface="+mn-ea"/>
                <a:cs typeface="Calibri" panose="020F0502020204030204" pitchFamily="34" charset="0"/>
                <a:sym typeface="Arial"/>
              </a:rPr>
              <a:t>、</a:t>
            </a:r>
            <a:r>
              <a:rPr lang="en-US" altLang="ja-JP" sz="2400" dirty="0" smtClean="0">
                <a:latin typeface="+mn-ea"/>
                <a:cs typeface="Calibri" panose="020F0502020204030204" pitchFamily="34" charset="0"/>
                <a:sym typeface="Arial"/>
              </a:rPr>
              <a:t>628</a:t>
            </a:r>
            <a:r>
              <a:rPr lang="ja-JP" altLang="en-US" sz="2400" dirty="0" smtClean="0">
                <a:latin typeface="+mn-ea"/>
                <a:cs typeface="Calibri" panose="020F0502020204030204" pitchFamily="34" charset="0"/>
                <a:sym typeface="Arial"/>
              </a:rPr>
              <a:t>データセット</a:t>
            </a:r>
            <a:endParaRPr lang="en-US" sz="2400" dirty="0">
              <a:latin typeface="+mn-ea"/>
              <a:cs typeface="Calibri" panose="020F0502020204030204" pitchFamily="34" charset="0"/>
              <a:sym typeface="Arial"/>
            </a:endParaRPr>
          </a:p>
        </p:txBody>
      </p:sp>
      <p:sp>
        <p:nvSpPr>
          <p:cNvPr id="2" name="テキスト ボックス 1"/>
          <p:cNvSpPr txBox="1"/>
          <p:nvPr/>
        </p:nvSpPr>
        <p:spPr>
          <a:xfrm>
            <a:off x="1013605" y="4951702"/>
            <a:ext cx="7232108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kumimoji="1" lang="en-US" altLang="ja-JP" dirty="0">
                <a:latin typeface="Calibri" panose="020F0502020204030204" pitchFamily="34" charset="0"/>
                <a:ea typeface="ＭＳ ゴシック" panose="020B0609070205080204" pitchFamily="49" charset="-128"/>
                <a:cs typeface="Calibri" panose="020F0502020204030204" pitchFamily="34" charset="0"/>
              </a:rPr>
              <a:t>HFA</a:t>
            </a:r>
            <a:r>
              <a:rPr kumimoji="1" lang="ja-JP" altLang="en-US" dirty="0">
                <a:latin typeface="Calibri" panose="020F0502020204030204" pitchFamily="34" charset="0"/>
                <a:ea typeface="ＭＳ ゴシック" panose="020B0609070205080204" pitchFamily="49" charset="-128"/>
                <a:cs typeface="Calibri" panose="020F0502020204030204" pitchFamily="34" charset="0"/>
              </a:rPr>
              <a:t>の信頼性</a:t>
            </a:r>
            <a:r>
              <a:rPr kumimoji="1" lang="en-US" altLang="ja-JP" dirty="0">
                <a:latin typeface="Calibri" panose="020F0502020204030204" pitchFamily="34" charset="0"/>
                <a:ea typeface="ＭＳ ゴシック" panose="020B0609070205080204" pitchFamily="49" charset="-128"/>
                <a:cs typeface="Calibri" panose="020F0502020204030204" pitchFamily="34" charset="0"/>
              </a:rPr>
              <a:t>(</a:t>
            </a:r>
            <a:r>
              <a:rPr kumimoji="1" lang="ja-JP" altLang="en-US" dirty="0">
                <a:latin typeface="Calibri" panose="020F0502020204030204" pitchFamily="34" charset="0"/>
                <a:ea typeface="ＭＳ ゴシック" panose="020B0609070205080204" pitchFamily="49" charset="-128"/>
                <a:cs typeface="Calibri" panose="020F0502020204030204" pitchFamily="34" charset="0"/>
              </a:rPr>
              <a:t>固視不良</a:t>
            </a:r>
            <a:r>
              <a:rPr kumimoji="1" lang="en-US" altLang="ja-JP" dirty="0">
                <a:latin typeface="Calibri" panose="020F0502020204030204" pitchFamily="34" charset="0"/>
                <a:ea typeface="ＭＳ ゴシック" panose="020B0609070205080204" pitchFamily="49" charset="-128"/>
                <a:cs typeface="Calibri" panose="020F0502020204030204" pitchFamily="34" charset="0"/>
              </a:rPr>
              <a:t>20%</a:t>
            </a:r>
            <a:r>
              <a:rPr kumimoji="1" lang="ja-JP" altLang="en-US" dirty="0">
                <a:latin typeface="Calibri" panose="020F0502020204030204" pitchFamily="34" charset="0"/>
                <a:ea typeface="ＭＳ ゴシック" panose="020B0609070205080204" pitchFamily="49" charset="-128"/>
                <a:cs typeface="Calibri" panose="020F0502020204030204" pitchFamily="34" charset="0"/>
              </a:rPr>
              <a:t>未満、偽陽性</a:t>
            </a:r>
            <a:r>
              <a:rPr kumimoji="1" lang="en-US" altLang="ja-JP" dirty="0">
                <a:latin typeface="Calibri" panose="020F0502020204030204" pitchFamily="34" charset="0"/>
                <a:ea typeface="ＭＳ ゴシック" panose="020B0609070205080204" pitchFamily="49" charset="-128"/>
                <a:cs typeface="Calibri" panose="020F0502020204030204" pitchFamily="34" charset="0"/>
              </a:rPr>
              <a:t>15%</a:t>
            </a:r>
            <a:r>
              <a:rPr kumimoji="1" lang="ja-JP" altLang="en-US" dirty="0">
                <a:latin typeface="Calibri" panose="020F0502020204030204" pitchFamily="34" charset="0"/>
                <a:ea typeface="ＭＳ ゴシック" panose="020B0609070205080204" pitchFamily="49" charset="-128"/>
                <a:cs typeface="Calibri" panose="020F0502020204030204" pitchFamily="34" charset="0"/>
              </a:rPr>
              <a:t>未満、偽陰性</a:t>
            </a:r>
            <a:r>
              <a:rPr kumimoji="1" lang="en-US" altLang="ja-JP" dirty="0">
                <a:latin typeface="Calibri" panose="020F0502020204030204" pitchFamily="34" charset="0"/>
                <a:ea typeface="ＭＳ ゴシック" panose="020B0609070205080204" pitchFamily="49" charset="-128"/>
                <a:cs typeface="Calibri" panose="020F0502020204030204" pitchFamily="34" charset="0"/>
              </a:rPr>
              <a:t>33%</a:t>
            </a:r>
            <a:r>
              <a:rPr kumimoji="1" lang="ja-JP" altLang="en-US" dirty="0">
                <a:latin typeface="Calibri" panose="020F0502020204030204" pitchFamily="34" charset="0"/>
                <a:ea typeface="ＭＳ ゴシック" panose="020B0609070205080204" pitchFamily="49" charset="-128"/>
                <a:cs typeface="Calibri" panose="020F0502020204030204" pitchFamily="34" charset="0"/>
              </a:rPr>
              <a:t>未満</a:t>
            </a:r>
            <a:r>
              <a:rPr kumimoji="1" lang="en-US" altLang="ja-JP" dirty="0">
                <a:latin typeface="Calibri" panose="020F0502020204030204" pitchFamily="34" charset="0"/>
                <a:ea typeface="ＭＳ ゴシック" panose="020B0609070205080204" pitchFamily="49" charset="-128"/>
                <a:cs typeface="Calibri" panose="020F0502020204030204" pitchFamily="34" charset="0"/>
              </a:rPr>
              <a:t>)</a:t>
            </a:r>
          </a:p>
          <a:p>
            <a:r>
              <a:rPr kumimoji="1" lang="en-US" altLang="ja-JP" dirty="0">
                <a:latin typeface="Calibri" panose="020F0502020204030204" pitchFamily="34" charset="0"/>
                <a:ea typeface="ＭＳ ゴシック" panose="020B0609070205080204" pitchFamily="49" charset="-128"/>
                <a:cs typeface="Calibri" panose="020F0502020204030204" pitchFamily="34" charset="0"/>
              </a:rPr>
              <a:t>OCT</a:t>
            </a:r>
            <a:r>
              <a:rPr kumimoji="1" lang="ja-JP" altLang="en-US" dirty="0">
                <a:latin typeface="Calibri" panose="020F0502020204030204" pitchFamily="34" charset="0"/>
                <a:ea typeface="ＭＳ ゴシック" panose="020B0609070205080204" pitchFamily="49" charset="-128"/>
                <a:cs typeface="Calibri" panose="020F0502020204030204" pitchFamily="34" charset="0"/>
              </a:rPr>
              <a:t>（</a:t>
            </a:r>
            <a:r>
              <a:rPr kumimoji="1" lang="en-US" altLang="ja-JP" dirty="0">
                <a:latin typeface="Calibri" panose="020F0502020204030204" pitchFamily="34" charset="0"/>
                <a:ea typeface="ＭＳ ゴシック" panose="020B0609070205080204" pitchFamily="49" charset="-128"/>
                <a:cs typeface="Calibri" panose="020F0502020204030204" pitchFamily="34" charset="0"/>
              </a:rPr>
              <a:t>image quality 5/10 </a:t>
            </a:r>
            <a:r>
              <a:rPr kumimoji="1" lang="ja-JP" altLang="en-US" dirty="0">
                <a:latin typeface="Calibri" panose="020F0502020204030204" pitchFamily="34" charset="0"/>
                <a:ea typeface="ＭＳ ゴシック" panose="020B0609070205080204" pitchFamily="49" charset="-128"/>
                <a:cs typeface="Calibri" panose="020F0502020204030204" pitchFamily="34" charset="0"/>
              </a:rPr>
              <a:t>以上、複数回撮像のうち最良の画像を選択）</a:t>
            </a:r>
          </a:p>
        </p:txBody>
      </p:sp>
      <p:sp>
        <p:nvSpPr>
          <p:cNvPr id="3" name="タイトル 2"/>
          <p:cNvSpPr>
            <a:spLocks noGrp="1"/>
          </p:cNvSpPr>
          <p:nvPr>
            <p:ph type="title"/>
          </p:nvPr>
        </p:nvSpPr>
        <p:spPr>
          <a:xfrm>
            <a:off x="628649" y="296664"/>
            <a:ext cx="8002021" cy="945850"/>
          </a:xfrm>
        </p:spPr>
        <p:txBody>
          <a:bodyPr/>
          <a:lstStyle/>
          <a:p>
            <a:pPr algn="ctr"/>
            <a:r>
              <a:rPr kumimoji="1" lang="ja-JP" altLang="en-US" dirty="0" smtClean="0">
                <a:solidFill>
                  <a:schemeClr val="tx1"/>
                </a:solidFill>
              </a:rPr>
              <a:t>対象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7206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6" name="Shape 176"/>
          <p:cNvGraphicFramePr/>
          <p:nvPr>
            <p:extLst>
              <p:ext uri="{D42A27DB-BD31-4B8C-83A1-F6EECF244321}">
                <p14:modId xmlns:p14="http://schemas.microsoft.com/office/powerpoint/2010/main" val="3104865090"/>
              </p:ext>
            </p:extLst>
          </p:nvPr>
        </p:nvGraphicFramePr>
        <p:xfrm>
          <a:off x="856906" y="1487605"/>
          <a:ext cx="7430188" cy="4285399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444558"/>
                <a:gridCol w="1251763"/>
                <a:gridCol w="1292087"/>
                <a:gridCol w="1212574"/>
                <a:gridCol w="1311965"/>
                <a:gridCol w="917241"/>
              </a:tblGrid>
              <a:tr h="104512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600" dirty="0" smtClean="0">
                          <a:latin typeface="+mn-lt"/>
                          <a:cs typeface="Calibri" panose="020F0502020204030204" pitchFamily="34" charset="0"/>
                        </a:rPr>
                        <a:t>N</a:t>
                      </a:r>
                      <a:r>
                        <a:rPr kumimoji="1" lang="ja-JP" altLang="en-US" sz="1600" dirty="0" smtClean="0">
                          <a:latin typeface="+mn-lt"/>
                          <a:cs typeface="Calibri" panose="020F0502020204030204" pitchFamily="34" charset="0"/>
                        </a:rPr>
                        <a:t>＝眼数</a:t>
                      </a:r>
                    </a:p>
                  </a:txBody>
                  <a:tcPr marL="68569" marR="68569" marT="68569" marB="68569" anchor="ctr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 sz="2000" b="1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POAG</a:t>
                      </a:r>
                    </a:p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 sz="1800" b="1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258</a:t>
                      </a:r>
                      <a:endParaRPr lang="en-US" sz="1800" b="1" dirty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 marL="68569" marR="68569" marT="68569" marB="68569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2000" b="1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NTG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800" b="1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356</a:t>
                      </a:r>
                    </a:p>
                  </a:txBody>
                  <a:tcPr marL="68569" marR="68569" marT="68569" marB="68569" anchor="ctr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 sz="2000" b="1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PPG</a:t>
                      </a:r>
                    </a:p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 sz="1800" b="1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14</a:t>
                      </a:r>
                      <a:endParaRPr sz="1800" b="1" dirty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 marL="68569" marR="68569" marT="68569" marB="68569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800" b="1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All</a:t>
                      </a:r>
                      <a:endParaRPr lang="ja-JP" altLang="en-US" sz="1800" b="1" dirty="0" smtClean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 sz="1800" b="1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628</a:t>
                      </a:r>
                      <a:endParaRPr sz="1800" b="1" dirty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 marL="68569" marR="68569" marT="68569" marB="68569" anchor="ctr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 sz="1800" b="1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P</a:t>
                      </a:r>
                      <a:r>
                        <a:rPr lang="ja-JP" altLang="en-US" sz="1800" b="1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値</a:t>
                      </a:r>
                      <a:endParaRPr sz="1800" b="1" dirty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 marL="68569" marR="68569" marT="68569" marB="68569" anchor="ctr"/>
                </a:tc>
              </a:tr>
              <a:tr h="875926">
                <a:tc>
                  <a:txBody>
                    <a:bodyPr/>
                    <a:lstStyle/>
                    <a:p>
                      <a:pPr marL="0" marR="0" lvl="0" indent="0" algn="ctr" defTabSz="91436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600" b="1" dirty="0" smtClean="0">
                          <a:solidFill>
                            <a:schemeClr val="tx1"/>
                          </a:solidFill>
                          <a:latin typeface="游ゴシック Light" panose="020B0300000000000000" pitchFamily="50" charset="-128"/>
                          <a:ea typeface="游ゴシック Light" panose="020B0300000000000000" pitchFamily="50" charset="-128"/>
                        </a:rPr>
                        <a:t>平均年齢</a:t>
                      </a:r>
                      <a:r>
                        <a:rPr lang="en-US" altLang="ja-JP" sz="1600" b="1" dirty="0" smtClean="0">
                          <a:solidFill>
                            <a:schemeClr val="tx1"/>
                          </a:solidFill>
                          <a:latin typeface="游ゴシック Light" panose="020B0300000000000000" pitchFamily="50" charset="-128"/>
                          <a:ea typeface="游ゴシック Light" panose="020B0300000000000000" pitchFamily="50" charset="-128"/>
                        </a:rPr>
                        <a:t>(</a:t>
                      </a:r>
                      <a:r>
                        <a:rPr lang="ja-JP" altLang="en-US" sz="1600" b="1" dirty="0" smtClean="0">
                          <a:solidFill>
                            <a:schemeClr val="tx1"/>
                          </a:solidFill>
                          <a:latin typeface="游ゴシック Light" panose="020B0300000000000000" pitchFamily="50" charset="-128"/>
                          <a:ea typeface="游ゴシック Light" panose="020B0300000000000000" pitchFamily="50" charset="-128"/>
                        </a:rPr>
                        <a:t>歳</a:t>
                      </a:r>
                      <a:r>
                        <a:rPr lang="en-US" altLang="ja-JP" sz="1600" b="1" dirty="0" smtClean="0">
                          <a:solidFill>
                            <a:schemeClr val="tx1"/>
                          </a:solidFill>
                          <a:latin typeface="游ゴシック Light" panose="020B0300000000000000" pitchFamily="50" charset="-128"/>
                          <a:ea typeface="游ゴシック Light" panose="020B0300000000000000" pitchFamily="50" charset="-128"/>
                        </a:rPr>
                        <a:t>)</a:t>
                      </a:r>
                    </a:p>
                  </a:txBody>
                  <a:tcPr marL="68569" marR="68569" marT="68569" marB="68569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ja-JP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58.1±9.0</a:t>
                      </a:r>
                      <a:endParaRPr lang="ja-JP" altLang="en-US" sz="18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9362" marR="59362" marT="59362" marB="59362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ja-JP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56.4±9.2</a:t>
                      </a:r>
                      <a:endParaRPr lang="ja-JP" altLang="en-US" sz="18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9362" marR="59362" marT="59362" marB="59362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ja-JP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47.6±4.5</a:t>
                      </a:r>
                      <a:endParaRPr lang="ja-JP" altLang="en-US" sz="18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9362" marR="59362" marT="59362" marB="59362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ja-JP" sz="1800" b="1" dirty="0" smtClean="0">
                          <a:solidFill>
                            <a:schemeClr val="tx1"/>
                          </a:solidFill>
                          <a:effectLst/>
                        </a:rPr>
                        <a:t>56.9</a:t>
                      </a:r>
                      <a:r>
                        <a:rPr lang="en-US" altLang="ja-JP" sz="18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±9.2</a:t>
                      </a:r>
                      <a:endParaRPr lang="ja-JP" altLang="en-US" sz="1800" b="1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9362" marR="59362" marT="59362" marB="59362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ja-JP" sz="1800" dirty="0" smtClean="0">
                          <a:solidFill>
                            <a:schemeClr val="tx1"/>
                          </a:solidFill>
                          <a:effectLst/>
                        </a:rPr>
                        <a:t>p&lt;0.001</a:t>
                      </a:r>
                      <a:endParaRPr lang="ja-JP" altLang="en-US" sz="18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9362" marR="59362" marT="59362" marB="59362" anchor="ctr"/>
                </a:tc>
              </a:tr>
              <a:tr h="796874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游ゴシック Light" panose="020B0300000000000000" pitchFamily="50" charset="-128"/>
                          <a:ea typeface="游ゴシック Light" panose="020B0300000000000000" pitchFamily="50" charset="-128"/>
                        </a:rPr>
                        <a:t>平均等価球面度数</a:t>
                      </a:r>
                      <a:r>
                        <a:rPr lang="en-US" altLang="zh-CN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游ゴシック Light" panose="020B0300000000000000" pitchFamily="50" charset="-128"/>
                          <a:ea typeface="游ゴシック Light" panose="020B0300000000000000" pitchFamily="50" charset="-128"/>
                        </a:rPr>
                        <a:t>(D)</a:t>
                      </a:r>
                      <a:endParaRPr lang="zh-CN" altLang="en-US" sz="1600" dirty="0">
                        <a:solidFill>
                          <a:schemeClr val="tx1"/>
                        </a:solidFill>
                        <a:effectLst/>
                        <a:latin typeface="游ゴシック Light" panose="020B0300000000000000" pitchFamily="50" charset="-128"/>
                        <a:ea typeface="游ゴシック Light" panose="020B0300000000000000" pitchFamily="50" charset="-128"/>
                      </a:endParaRPr>
                    </a:p>
                  </a:txBody>
                  <a:tcPr marL="59362" marR="59362" marT="59362" marB="59362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ja-JP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-5.62±4.1</a:t>
                      </a:r>
                      <a:endParaRPr lang="ja-JP" altLang="en-US" sz="18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9362" marR="59362" marT="59362" marB="59362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ja-JP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-4.94±3.3</a:t>
                      </a:r>
                      <a:endParaRPr lang="ja-JP" altLang="en-US" sz="18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9362" marR="59362" marT="59362" marB="59362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ja-JP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-5.40±0.3</a:t>
                      </a:r>
                      <a:endParaRPr lang="ja-JP" altLang="en-US" sz="18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9362" marR="59362" marT="59362" marB="59362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8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-5.23±3.6</a:t>
                      </a:r>
                      <a:endParaRPr lang="ja-JP" altLang="en-US" sz="1800" b="1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9362" marR="59362" marT="59362" marB="59362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ja-JP" sz="1800" dirty="0" smtClean="0">
                          <a:solidFill>
                            <a:schemeClr val="tx1"/>
                          </a:solidFill>
                          <a:effectLst/>
                        </a:rPr>
                        <a:t>p&lt;0.068</a:t>
                      </a:r>
                      <a:endParaRPr lang="ja-JP" altLang="en-US" sz="18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9362" marR="59362" marT="59362" marB="59362" anchor="ctr"/>
                </a:tc>
              </a:tr>
              <a:tr h="796874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ja-JP" altLang="en-US" sz="1600" b="1" dirty="0" smtClean="0">
                          <a:solidFill>
                            <a:schemeClr val="tx1"/>
                          </a:solidFill>
                          <a:latin typeface="游ゴシック Light" panose="020B0300000000000000" pitchFamily="50" charset="-128"/>
                          <a:ea typeface="游ゴシック Light" panose="020B0300000000000000" pitchFamily="50" charset="-128"/>
                        </a:rPr>
                        <a:t>性別</a:t>
                      </a:r>
                      <a:r>
                        <a:rPr lang="en-US" altLang="ja-JP" sz="1600" b="1" dirty="0" smtClean="0">
                          <a:solidFill>
                            <a:schemeClr val="tx1"/>
                          </a:solidFill>
                          <a:latin typeface="游ゴシック Light" panose="020B0300000000000000" pitchFamily="50" charset="-128"/>
                          <a:ea typeface="游ゴシック Light" panose="020B0300000000000000" pitchFamily="50" charset="-128"/>
                        </a:rPr>
                        <a:t>(F:M)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游ゴシック Light" panose="020B0300000000000000" pitchFamily="50" charset="-128"/>
                        <a:ea typeface="游ゴシック Light" panose="020B0300000000000000" pitchFamily="50" charset="-128"/>
                      </a:endParaRPr>
                    </a:p>
                  </a:txBody>
                  <a:tcPr marL="68569" marR="68569" marT="68569" marB="68569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ja-JP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98:160</a:t>
                      </a:r>
                      <a:endParaRPr lang="ja-JP" altLang="en-US" sz="18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9362" marR="59362" marT="59362" marB="59362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ja-JP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118:238</a:t>
                      </a:r>
                      <a:endParaRPr lang="ja-JP" altLang="en-US" sz="18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9362" marR="59362" marT="59362" marB="59362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ja-JP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14:0</a:t>
                      </a:r>
                      <a:endParaRPr lang="ja-JP" altLang="en-US" sz="18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9362" marR="59362" marT="59362" marB="59362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230:398</a:t>
                      </a:r>
                      <a:endParaRPr lang="mr-IN" sz="1800" b="1" dirty="0" smtClean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 marL="68569" marR="68569" marT="68569" marB="68569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800" dirty="0" smtClean="0">
                          <a:solidFill>
                            <a:schemeClr val="tx1"/>
                          </a:solidFill>
                          <a:effectLst/>
                        </a:rPr>
                        <a:t>p&lt;0.001</a:t>
                      </a:r>
                      <a:endParaRPr lang="ja-JP" altLang="en-US" sz="1800" dirty="0" smtClean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8569" marR="68569" marT="68569" marB="68569" anchor="ctr"/>
                </a:tc>
              </a:tr>
              <a:tr h="770598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游ゴシック Light" panose="020B0300000000000000" pitchFamily="50" charset="-128"/>
                          <a:ea typeface="游ゴシック Light" panose="020B0300000000000000" pitchFamily="50" charset="-128"/>
                        </a:rPr>
                        <a:t>MD(dB</a:t>
                      </a:r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游ゴシック Light" panose="020B0300000000000000" pitchFamily="50" charset="-128"/>
                          <a:ea typeface="游ゴシック Light" panose="020B0300000000000000" pitchFamily="50" charset="-128"/>
                        </a:rPr>
                        <a:t>)</a:t>
                      </a:r>
                    </a:p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游ゴシック Light" panose="020B0300000000000000" pitchFamily="50" charset="-128"/>
                          <a:ea typeface="游ゴシック Light" panose="020B0300000000000000" pitchFamily="50" charset="-128"/>
                        </a:rPr>
                        <a:t>10-2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游ゴシック Light" panose="020B0300000000000000" pitchFamily="50" charset="-128"/>
                        <a:ea typeface="游ゴシック Light" panose="020B0300000000000000" pitchFamily="50" charset="-128"/>
                      </a:endParaRPr>
                    </a:p>
                  </a:txBody>
                  <a:tcPr marL="68569" marR="68569" marT="68569" marB="68569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ja-JP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  <a:r>
                        <a:rPr lang="en-US" altLang="ja-JP" sz="18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13.4±11</a:t>
                      </a:r>
                      <a:endParaRPr lang="ja-JP" altLang="en-US" sz="18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9362" marR="59362" marT="59362" marB="59362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ja-JP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  <a:r>
                        <a:rPr lang="en-US" altLang="ja-JP" sz="18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7.30±8.1</a:t>
                      </a:r>
                      <a:endParaRPr lang="ja-JP" altLang="en-US" sz="18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9362" marR="59362" marT="59362" marB="59362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altLang="en-US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  </a:t>
                      </a:r>
                      <a:r>
                        <a:rPr lang="en-US" altLang="ja-JP" sz="18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0.25±0.8</a:t>
                      </a:r>
                      <a:endParaRPr lang="ja-JP" altLang="en-US" sz="18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9362" marR="59362" marT="59362" marB="59362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8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-9.62±9.7</a:t>
                      </a:r>
                      <a:endParaRPr lang="ja-JP" altLang="en-US" sz="1800" b="1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9362" marR="59362" marT="59362" marB="59362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800" dirty="0" smtClean="0">
                          <a:solidFill>
                            <a:schemeClr val="tx1"/>
                          </a:solidFill>
                          <a:effectLst/>
                        </a:rPr>
                        <a:t>p&lt;0.001</a:t>
                      </a:r>
                      <a:endParaRPr lang="ja-JP" altLang="en-US" sz="1800" dirty="0" smtClean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9362" marR="59362" marT="59362" marB="59362" anchor="ctr"/>
                </a:tc>
              </a:tr>
            </a:tbl>
          </a:graphicData>
        </a:graphic>
      </p:graphicFrame>
      <p:sp>
        <p:nvSpPr>
          <p:cNvPr id="177" name="Shape 177"/>
          <p:cNvSpPr txBox="1"/>
          <p:nvPr/>
        </p:nvSpPr>
        <p:spPr>
          <a:xfrm>
            <a:off x="6224342" y="6084808"/>
            <a:ext cx="2514600" cy="388800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/>
          <a:p>
            <a:pPr algn="r"/>
            <a:r>
              <a:rPr lang="en-US" sz="1350" dirty="0" smtClean="0">
                <a:ea typeface="ＭＳ ゴシック" panose="020B0609070205080204" pitchFamily="49" charset="-128"/>
                <a:cs typeface="Calibri" panose="020F0502020204030204" pitchFamily="34" charset="0"/>
              </a:rPr>
              <a:t>Mean +/- SD</a:t>
            </a:r>
          </a:p>
          <a:p>
            <a:pPr algn="r"/>
            <a:r>
              <a:rPr lang="en-US" sz="1350" dirty="0" smtClean="0">
                <a:ea typeface="ＭＳ ゴシック" panose="020B0609070205080204" pitchFamily="49" charset="-128"/>
                <a:cs typeface="Calibri" panose="020F0502020204030204" pitchFamily="34" charset="0"/>
              </a:rPr>
              <a:t>One-way ANOVA</a:t>
            </a:r>
          </a:p>
          <a:p>
            <a:pPr algn="r"/>
            <a:r>
              <a:rPr lang="en-US" altLang="ja-JP" sz="1400" dirty="0">
                <a:ea typeface="ＭＳ ゴシック" panose="020B0609070205080204" pitchFamily="49" charset="-128"/>
                <a:cs typeface="Calibri" panose="020F0502020204030204" pitchFamily="34" charset="0"/>
              </a:rPr>
              <a:t>X2 test</a:t>
            </a:r>
          </a:p>
          <a:p>
            <a:pPr algn="r"/>
            <a:endParaRPr lang="en-US" sz="1350" dirty="0">
              <a:ea typeface="ＭＳ ゴシック" panose="020B0609070205080204" pitchFamily="49" charset="-128"/>
              <a:cs typeface="Calibri" panose="020F0502020204030204" pitchFamily="34" charset="0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35877"/>
          </a:xfrm>
        </p:spPr>
        <p:txBody>
          <a:bodyPr/>
          <a:lstStyle/>
          <a:p>
            <a:pPr algn="ctr"/>
            <a:r>
              <a:rPr kumimoji="1" lang="ja-JP" altLang="en-US" dirty="0" smtClean="0">
                <a:solidFill>
                  <a:schemeClr val="tx1"/>
                </a:solidFill>
              </a:rPr>
              <a:t>対象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3" name="正方形/長方形 2"/>
          <p:cNvSpPr/>
          <p:nvPr/>
        </p:nvSpPr>
        <p:spPr>
          <a:xfrm>
            <a:off x="4453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2215326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/>
          <p:nvPr/>
        </p:nvSpPr>
        <p:spPr>
          <a:xfrm>
            <a:off x="566496" y="4968824"/>
            <a:ext cx="7924800" cy="623247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 algn="ctr">
              <a:buSzPct val="25000"/>
            </a:pPr>
            <a:r>
              <a:rPr lang="ja-JP" altLang="en-US" sz="2000" dirty="0">
                <a:solidFill>
                  <a:srgbClr val="FF0000"/>
                </a:solidFill>
                <a:latin typeface="+mn-ea"/>
                <a:cs typeface="Calibri"/>
                <a:sym typeface="Calibri"/>
              </a:rPr>
              <a:t>同一日に</a:t>
            </a:r>
            <a:r>
              <a:rPr lang="ja-JP" altLang="en-US" sz="2000" dirty="0" smtClean="0">
                <a:solidFill>
                  <a:srgbClr val="FF0000"/>
                </a:solidFill>
                <a:latin typeface="+mn-ea"/>
                <a:cs typeface="Calibri"/>
                <a:sym typeface="Calibri"/>
              </a:rPr>
              <a:t>測定、</a:t>
            </a:r>
            <a:r>
              <a:rPr lang="en-US" altLang="ja-JP" sz="2000" dirty="0" smtClean="0">
                <a:solidFill>
                  <a:srgbClr val="FF0000"/>
                </a:solidFill>
                <a:latin typeface="+mn-ea"/>
                <a:cs typeface="Calibri"/>
                <a:sym typeface="Calibri"/>
              </a:rPr>
              <a:t>Medeiros</a:t>
            </a:r>
            <a:r>
              <a:rPr lang="ja-JP" altLang="en-US" sz="2000" dirty="0" smtClean="0">
                <a:solidFill>
                  <a:srgbClr val="FF0000"/>
                </a:solidFill>
                <a:latin typeface="+mn-ea"/>
                <a:cs typeface="Calibri"/>
                <a:sym typeface="Calibri"/>
              </a:rPr>
              <a:t>ら</a:t>
            </a:r>
            <a:r>
              <a:rPr lang="en-US" altLang="ja-JP" sz="2000" dirty="0" smtClean="0">
                <a:solidFill>
                  <a:srgbClr val="FF0000"/>
                </a:solidFill>
                <a:latin typeface="+mn-ea"/>
                <a:cs typeface="Calibri"/>
                <a:sym typeface="Calibri"/>
              </a:rPr>
              <a:t>*</a:t>
            </a:r>
            <a:r>
              <a:rPr lang="ja-JP" altLang="en-US" sz="2000" dirty="0" smtClean="0">
                <a:solidFill>
                  <a:srgbClr val="FF0000"/>
                </a:solidFill>
                <a:latin typeface="+mn-ea"/>
                <a:cs typeface="Calibri"/>
                <a:sym typeface="Calibri"/>
              </a:rPr>
              <a:t>の</a:t>
            </a:r>
            <a:r>
              <a:rPr lang="ja-JP" altLang="en-US" sz="2000" dirty="0">
                <a:solidFill>
                  <a:srgbClr val="FF0000"/>
                </a:solidFill>
                <a:latin typeface="+mn-ea"/>
                <a:cs typeface="Calibri"/>
                <a:sym typeface="Calibri"/>
              </a:rPr>
              <a:t>方法</a:t>
            </a:r>
            <a:r>
              <a:rPr lang="ja-JP" altLang="en-US" sz="2000" dirty="0" smtClean="0">
                <a:solidFill>
                  <a:srgbClr val="FF0000"/>
                </a:solidFill>
                <a:latin typeface="+mn-ea"/>
                <a:cs typeface="Calibri"/>
                <a:sym typeface="Calibri"/>
              </a:rPr>
              <a:t>を応用して</a:t>
            </a:r>
            <a:endParaRPr lang="en-US" altLang="ja-JP" sz="2000" dirty="0" smtClean="0">
              <a:solidFill>
                <a:srgbClr val="FF0000"/>
              </a:solidFill>
              <a:latin typeface="+mn-ea"/>
              <a:cs typeface="Calibri"/>
              <a:sym typeface="Calibri"/>
            </a:endParaRPr>
          </a:p>
          <a:p>
            <a:pPr algn="ctr">
              <a:buSzPct val="25000"/>
            </a:pPr>
            <a:r>
              <a:rPr lang="ja-JP" altLang="en-US" sz="2000" dirty="0" smtClean="0">
                <a:solidFill>
                  <a:srgbClr val="FF0000"/>
                </a:solidFill>
                <a:latin typeface="+mn-ea"/>
                <a:cs typeface="Calibri"/>
                <a:sym typeface="Calibri"/>
              </a:rPr>
              <a:t>推定</a:t>
            </a:r>
            <a:r>
              <a:rPr lang="en-US" altLang="ja-JP" sz="2000" dirty="0" smtClean="0">
                <a:solidFill>
                  <a:srgbClr val="FF0000"/>
                </a:solidFill>
                <a:latin typeface="+mn-ea"/>
                <a:cs typeface="Calibri"/>
                <a:sym typeface="Calibri"/>
              </a:rPr>
              <a:t>RGC</a:t>
            </a:r>
            <a:r>
              <a:rPr lang="ja-JP" altLang="en-US" sz="2000" dirty="0" smtClean="0">
                <a:solidFill>
                  <a:srgbClr val="FF0000"/>
                </a:solidFill>
                <a:latin typeface="+mn-ea"/>
                <a:cs typeface="Calibri"/>
                <a:sym typeface="Calibri"/>
              </a:rPr>
              <a:t>数（</a:t>
            </a:r>
            <a:r>
              <a:rPr lang="en-US" altLang="ja-JP" sz="2000" b="1" dirty="0" smtClean="0">
                <a:solidFill>
                  <a:srgbClr val="FF0000"/>
                </a:solidFill>
                <a:latin typeface="+mn-ea"/>
                <a:cs typeface="Calibri"/>
                <a:sym typeface="Calibri"/>
              </a:rPr>
              <a:t>RGC_10-2</a:t>
            </a:r>
            <a:r>
              <a:rPr lang="ja-JP" altLang="en-US" sz="2000" b="1" dirty="0" err="1" smtClean="0">
                <a:solidFill>
                  <a:srgbClr val="FF0000"/>
                </a:solidFill>
                <a:latin typeface="+mn-ea"/>
                <a:cs typeface="Calibri"/>
                <a:sym typeface="Calibri"/>
              </a:rPr>
              <a:t>、</a:t>
            </a:r>
            <a:r>
              <a:rPr lang="en-US" altLang="ja-JP" sz="2000" b="1" dirty="0" smtClean="0">
                <a:solidFill>
                  <a:srgbClr val="FF0000"/>
                </a:solidFill>
                <a:latin typeface="+mn-ea"/>
                <a:cs typeface="Calibri"/>
                <a:sym typeface="Calibri"/>
              </a:rPr>
              <a:t>RGC_OCT</a:t>
            </a:r>
            <a:r>
              <a:rPr lang="en-US" altLang="ja-JP" sz="2000" dirty="0" smtClean="0">
                <a:solidFill>
                  <a:srgbClr val="FF0000"/>
                </a:solidFill>
                <a:latin typeface="+mn-ea"/>
                <a:cs typeface="Calibri"/>
                <a:sym typeface="Calibri"/>
              </a:rPr>
              <a:t>)</a:t>
            </a:r>
            <a:r>
              <a:rPr lang="en-US" sz="2000" dirty="0" smtClean="0">
                <a:solidFill>
                  <a:srgbClr val="FF0000"/>
                </a:solidFill>
                <a:latin typeface="+mn-ea"/>
                <a:cs typeface="Calibri"/>
                <a:sym typeface="Calibri"/>
              </a:rPr>
              <a:t>を算出</a:t>
            </a:r>
            <a:endParaRPr lang="en-US" altLang="ja-JP" sz="2000" dirty="0" smtClean="0">
              <a:solidFill>
                <a:srgbClr val="FF0000"/>
              </a:solidFill>
              <a:latin typeface="+mn-ea"/>
              <a:cs typeface="Calibri"/>
              <a:sym typeface="Calibri"/>
            </a:endParaRPr>
          </a:p>
        </p:txBody>
      </p:sp>
      <p:sp>
        <p:nvSpPr>
          <p:cNvPr id="227" name="Shape 227"/>
          <p:cNvSpPr/>
          <p:nvPr/>
        </p:nvSpPr>
        <p:spPr>
          <a:xfrm>
            <a:off x="3853244" y="6227579"/>
            <a:ext cx="5234608" cy="819257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 lvl="0">
              <a:buSzPct val="25000"/>
            </a:pPr>
            <a:r>
              <a:rPr lang="ja-JP" altLang="en-US" dirty="0" smtClean="0">
                <a:cs typeface="Calibri"/>
                <a:sym typeface="Calibri"/>
              </a:rPr>
              <a:t>*</a:t>
            </a:r>
            <a:r>
              <a:rPr lang="en-US" dirty="0" smtClean="0">
                <a:cs typeface="Calibri"/>
                <a:sym typeface="Calibri"/>
              </a:rPr>
              <a:t>Medeiros FA, </a:t>
            </a:r>
            <a:r>
              <a:rPr lang="en-US" dirty="0">
                <a:cs typeface="Calibri"/>
                <a:sym typeface="Calibri"/>
              </a:rPr>
              <a:t>et </a:t>
            </a:r>
            <a:r>
              <a:rPr lang="en-US" dirty="0" smtClean="0">
                <a:cs typeface="Calibri"/>
                <a:sym typeface="Calibri"/>
              </a:rPr>
              <a:t>al</a:t>
            </a:r>
            <a:r>
              <a:rPr lang="en-US" altLang="ja-JP" dirty="0" smtClean="0">
                <a:cs typeface="Calibri"/>
                <a:sym typeface="Calibri"/>
              </a:rPr>
              <a:t>.</a:t>
            </a:r>
            <a:r>
              <a:rPr lang="en-US" dirty="0" smtClean="0">
                <a:cs typeface="Calibri"/>
                <a:sym typeface="Calibri"/>
              </a:rPr>
              <a:t> </a:t>
            </a:r>
            <a:r>
              <a:rPr lang="en-US" dirty="0" err="1">
                <a:cs typeface="Calibri"/>
                <a:sym typeface="Calibri"/>
              </a:rPr>
              <a:t>ArchOphthalmol</a:t>
            </a:r>
            <a:r>
              <a:rPr lang="en-US" dirty="0">
                <a:cs typeface="Calibri"/>
                <a:sym typeface="Calibri"/>
              </a:rPr>
              <a:t>. 2012</a:t>
            </a:r>
          </a:p>
        </p:txBody>
      </p:sp>
      <p:sp>
        <p:nvSpPr>
          <p:cNvPr id="228" name="Shape 228"/>
          <p:cNvSpPr/>
          <p:nvPr/>
        </p:nvSpPr>
        <p:spPr>
          <a:xfrm>
            <a:off x="3401392" y="3793797"/>
            <a:ext cx="4270753" cy="396492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>
              <a:buSzPct val="25000"/>
            </a:pPr>
            <a:r>
              <a:rPr lang="en-US" dirty="0" err="1">
                <a:latin typeface="+mn-ea"/>
                <a:cs typeface="Calibri"/>
                <a:sym typeface="Calibri"/>
              </a:rPr>
              <a:t>Humphrey視野計</a:t>
            </a:r>
            <a:r>
              <a:rPr lang="en-US" dirty="0">
                <a:latin typeface="+mn-ea"/>
                <a:cs typeface="Calibri"/>
                <a:sym typeface="Calibri"/>
              </a:rPr>
              <a:t>(</a:t>
            </a:r>
            <a:r>
              <a:rPr lang="en-US" dirty="0" smtClean="0">
                <a:latin typeface="+mn-ea"/>
                <a:cs typeface="Calibri"/>
                <a:sym typeface="Calibri"/>
              </a:rPr>
              <a:t>HFA; Carl </a:t>
            </a:r>
            <a:r>
              <a:rPr lang="en-US" dirty="0">
                <a:latin typeface="+mn-ea"/>
                <a:cs typeface="Calibri"/>
                <a:sym typeface="Calibri"/>
              </a:rPr>
              <a:t>Zeiss）</a:t>
            </a:r>
          </a:p>
        </p:txBody>
      </p:sp>
      <p:sp>
        <p:nvSpPr>
          <p:cNvPr id="229" name="Shape 229"/>
          <p:cNvSpPr/>
          <p:nvPr/>
        </p:nvSpPr>
        <p:spPr>
          <a:xfrm>
            <a:off x="3228474" y="2661514"/>
            <a:ext cx="4443672" cy="321246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>
              <a:buSzPct val="25000"/>
            </a:pPr>
            <a:r>
              <a:rPr lang="en-US" dirty="0">
                <a:latin typeface="+mn-ea"/>
                <a:cs typeface="Calibri"/>
                <a:sym typeface="Calibri"/>
              </a:rPr>
              <a:t>Cirrus </a:t>
            </a:r>
            <a:r>
              <a:rPr lang="en-US" dirty="0" smtClean="0">
                <a:latin typeface="+mn-ea"/>
                <a:cs typeface="Calibri"/>
                <a:sym typeface="Calibri"/>
              </a:rPr>
              <a:t>HD-OCT（OCT</a:t>
            </a:r>
            <a:r>
              <a:rPr lang="en-US" altLang="ja-JP" dirty="0" smtClean="0">
                <a:latin typeface="+mn-ea"/>
                <a:cs typeface="Calibri"/>
                <a:sym typeface="Calibri"/>
              </a:rPr>
              <a:t>; </a:t>
            </a:r>
            <a:r>
              <a:rPr lang="en-US" dirty="0" smtClean="0">
                <a:latin typeface="+mn-ea"/>
                <a:cs typeface="Calibri"/>
                <a:sym typeface="Calibri"/>
              </a:rPr>
              <a:t>Carl </a:t>
            </a:r>
            <a:r>
              <a:rPr lang="en-US" dirty="0">
                <a:latin typeface="+mn-ea"/>
                <a:cs typeface="Calibri"/>
                <a:sym typeface="Calibri"/>
              </a:rPr>
              <a:t>Zeiss）</a:t>
            </a:r>
          </a:p>
        </p:txBody>
      </p:sp>
      <p:sp>
        <p:nvSpPr>
          <p:cNvPr id="230" name="Shape 230"/>
          <p:cNvSpPr/>
          <p:nvPr/>
        </p:nvSpPr>
        <p:spPr>
          <a:xfrm>
            <a:off x="3242836" y="2969695"/>
            <a:ext cx="3996103" cy="390977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>
              <a:buSzPct val="25000"/>
            </a:pPr>
            <a:r>
              <a:rPr lang="en-US" dirty="0">
                <a:latin typeface="+mn-ea"/>
                <a:cs typeface="Calibri"/>
                <a:sym typeface="Calibri"/>
              </a:rPr>
              <a:t>O</a:t>
            </a:r>
            <a:r>
              <a:rPr lang="en-US" dirty="0" smtClean="0">
                <a:latin typeface="+mn-ea"/>
                <a:cs typeface="Calibri"/>
                <a:sym typeface="Calibri"/>
              </a:rPr>
              <a:t>ptic </a:t>
            </a:r>
            <a:r>
              <a:rPr lang="en-US" dirty="0">
                <a:latin typeface="+mn-ea"/>
                <a:cs typeface="Calibri"/>
                <a:sym typeface="Calibri"/>
              </a:rPr>
              <a:t>disc cube　200×200</a:t>
            </a:r>
          </a:p>
        </p:txBody>
      </p:sp>
      <p:sp>
        <p:nvSpPr>
          <p:cNvPr id="231" name="Shape 231"/>
          <p:cNvSpPr/>
          <p:nvPr/>
        </p:nvSpPr>
        <p:spPr>
          <a:xfrm>
            <a:off x="2811330" y="3444834"/>
            <a:ext cx="2572687" cy="346248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>
              <a:buSzPct val="25000"/>
            </a:pPr>
            <a:r>
              <a:rPr lang="ja-JP" altLang="en-US" sz="2000" dirty="0">
                <a:latin typeface="+mn-ea"/>
                <a:cs typeface="Calibri"/>
                <a:sym typeface="Calibri"/>
              </a:rPr>
              <a:t>静的視野計</a:t>
            </a:r>
            <a:endParaRPr lang="en-US" sz="2000" dirty="0">
              <a:latin typeface="+mn-ea"/>
              <a:cs typeface="Calibri"/>
              <a:sym typeface="Calibri"/>
            </a:endParaRPr>
          </a:p>
        </p:txBody>
      </p:sp>
      <p:sp>
        <p:nvSpPr>
          <p:cNvPr id="232" name="Shape 232"/>
          <p:cNvSpPr/>
          <p:nvPr/>
        </p:nvSpPr>
        <p:spPr>
          <a:xfrm>
            <a:off x="2789933" y="2287247"/>
            <a:ext cx="2126623" cy="346248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>
              <a:buSzPct val="25000"/>
            </a:pPr>
            <a:r>
              <a:rPr lang="ja-JP" altLang="en-US" sz="2000" dirty="0">
                <a:latin typeface="+mn-ea"/>
                <a:cs typeface="Calibri"/>
                <a:sym typeface="Calibri"/>
              </a:rPr>
              <a:t>光干渉断層計</a:t>
            </a:r>
            <a:endParaRPr lang="en-US" sz="2000" dirty="0">
              <a:latin typeface="+mn-ea"/>
              <a:cs typeface="Calibri"/>
              <a:sym typeface="Calibri"/>
            </a:endParaRPr>
          </a:p>
        </p:txBody>
      </p:sp>
      <p:sp>
        <p:nvSpPr>
          <p:cNvPr id="233" name="Shape 233"/>
          <p:cNvSpPr/>
          <p:nvPr/>
        </p:nvSpPr>
        <p:spPr>
          <a:xfrm>
            <a:off x="3983525" y="4200844"/>
            <a:ext cx="3190414" cy="396458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>
              <a:buSzPct val="25000"/>
            </a:pPr>
            <a:r>
              <a:rPr lang="en-US" dirty="0">
                <a:latin typeface="+mn-ea"/>
                <a:cs typeface="Calibri"/>
                <a:sym typeface="Calibri"/>
              </a:rPr>
              <a:t>SITA </a:t>
            </a:r>
            <a:r>
              <a:rPr lang="en-US" dirty="0" err="1" smtClean="0">
                <a:latin typeface="+mn-ea"/>
                <a:cs typeface="Calibri"/>
                <a:sym typeface="Calibri"/>
              </a:rPr>
              <a:t>Standard中心</a:t>
            </a:r>
            <a:r>
              <a:rPr lang="en-US" dirty="0" smtClean="0">
                <a:latin typeface="+mn-ea"/>
                <a:cs typeface="Calibri"/>
                <a:sym typeface="Calibri"/>
              </a:rPr>
              <a:t> </a:t>
            </a:r>
            <a:r>
              <a:rPr lang="en-US" dirty="0">
                <a:latin typeface="+mn-ea"/>
                <a:cs typeface="Calibri"/>
                <a:sym typeface="Calibri"/>
              </a:rPr>
              <a:t>10-2</a:t>
            </a:r>
          </a:p>
        </p:txBody>
      </p:sp>
      <p:sp>
        <p:nvSpPr>
          <p:cNvPr id="234" name="Shape 234"/>
          <p:cNvSpPr/>
          <p:nvPr/>
        </p:nvSpPr>
        <p:spPr>
          <a:xfrm>
            <a:off x="3329863" y="5325894"/>
            <a:ext cx="4493605" cy="253916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>
              <a:buSzPct val="25000"/>
            </a:pPr>
            <a:endParaRPr lang="en-US" sz="1200" dirty="0">
              <a:cs typeface="Calibri"/>
              <a:sym typeface="Calibri"/>
            </a:endParaRPr>
          </a:p>
        </p:txBody>
      </p:sp>
      <p:sp>
        <p:nvSpPr>
          <p:cNvPr id="235" name="Shape 235"/>
          <p:cNvSpPr/>
          <p:nvPr/>
        </p:nvSpPr>
        <p:spPr>
          <a:xfrm>
            <a:off x="1216688" y="1894833"/>
            <a:ext cx="1573245" cy="39241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>
              <a:buSzPct val="25000"/>
            </a:pPr>
            <a:r>
              <a:rPr lang="ja-JP" altLang="en-US" sz="2400" b="1" dirty="0">
                <a:latin typeface="+mn-ea"/>
                <a:cs typeface="Calibri" panose="020F0502020204030204" pitchFamily="34" charset="0"/>
                <a:sym typeface="Arial"/>
              </a:rPr>
              <a:t>測定機器</a:t>
            </a:r>
            <a:endParaRPr lang="en-US" sz="2400" b="1" dirty="0">
              <a:latin typeface="+mn-ea"/>
              <a:cs typeface="Calibri" panose="020F0502020204030204" pitchFamily="34" charset="0"/>
              <a:sym typeface="Arial"/>
            </a:endParaRPr>
          </a:p>
        </p:txBody>
      </p:sp>
      <p:sp>
        <p:nvSpPr>
          <p:cNvPr id="13" name="タイトル 1"/>
          <p:cNvSpPr txBox="1">
            <a:spLocks/>
          </p:cNvSpPr>
          <p:nvPr/>
        </p:nvSpPr>
        <p:spPr>
          <a:xfrm>
            <a:off x="628650" y="365126"/>
            <a:ext cx="7886700" cy="8358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ja-JP" altLang="en-US" dirty="0">
                <a:latin typeface="+mj-ea"/>
              </a:rPr>
              <a:t>方法</a:t>
            </a:r>
            <a:endParaRPr kumimoji="1" lang="en-US" altLang="ja-JP" dirty="0" smtClean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941823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pPr algn="ctr"/>
            <a:r>
              <a:rPr lang="en-US" dirty="0" smtClean="0">
                <a:latin typeface="+mj-ea"/>
                <a:cs typeface="Calibri"/>
                <a:sym typeface="Calibri"/>
              </a:rPr>
              <a:t>RGC</a:t>
            </a:r>
            <a:r>
              <a:rPr lang="en-US" dirty="0" smtClean="0">
                <a:solidFill>
                  <a:srgbClr val="FF0000"/>
                </a:solidFill>
                <a:latin typeface="+mj-ea"/>
                <a:cs typeface="Calibri"/>
                <a:sym typeface="Calibri"/>
              </a:rPr>
              <a:t>_10-2</a:t>
            </a:r>
            <a:endParaRPr lang="en-US" dirty="0">
              <a:solidFill>
                <a:srgbClr val="FF0000"/>
              </a:solidFill>
              <a:latin typeface="+mj-ea"/>
            </a:endParaRPr>
          </a:p>
        </p:txBody>
      </p:sp>
      <p:sp>
        <p:nvSpPr>
          <p:cNvPr id="210" name="Shape 210"/>
          <p:cNvSpPr/>
          <p:nvPr/>
        </p:nvSpPr>
        <p:spPr>
          <a:xfrm>
            <a:off x="5192644" y="6381398"/>
            <a:ext cx="3712227" cy="699796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 algn="r">
              <a:buSzPct val="25000"/>
            </a:pPr>
            <a:r>
              <a:rPr lang="en-US" dirty="0" smtClean="0">
                <a:latin typeface="Calibri"/>
                <a:ea typeface="Calibri"/>
                <a:cs typeface="Calibri"/>
                <a:sym typeface="Calibri"/>
              </a:rPr>
              <a:t>Medeiros FA.  </a:t>
            </a:r>
            <a:r>
              <a:rPr lang="en-US" dirty="0" err="1">
                <a:latin typeface="Calibri"/>
                <a:ea typeface="Calibri"/>
                <a:cs typeface="Calibri"/>
                <a:sym typeface="Calibri"/>
              </a:rPr>
              <a:t>ArchOphthalmol</a:t>
            </a: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. 2012</a:t>
            </a:r>
          </a:p>
        </p:txBody>
      </p:sp>
      <p:sp>
        <p:nvSpPr>
          <p:cNvPr id="212" name="Shape 212"/>
          <p:cNvSpPr txBox="1"/>
          <p:nvPr/>
        </p:nvSpPr>
        <p:spPr>
          <a:xfrm>
            <a:off x="2539717" y="1865742"/>
            <a:ext cx="4327323" cy="17091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lIns="68569" tIns="34275" rIns="68569" bIns="34275" anchor="t" anchorCtr="0">
            <a:noAutofit/>
          </a:bodyPr>
          <a:lstStyle/>
          <a:p>
            <a:pPr algn="ctr">
              <a:buSzPct val="25000"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m=[0.054*(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ec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*1.32)]+0.9</a:t>
            </a:r>
          </a:p>
          <a:p>
            <a:pPr algn="ctr">
              <a:buSzPct val="25000"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b=[-1.5*(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ec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*1.32)]-14.8</a:t>
            </a:r>
          </a:p>
          <a:p>
            <a:pPr algn="ctr">
              <a:buSzPct val="25000"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gc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={[(s-1)-b]/m}+4.7</a:t>
            </a:r>
          </a:p>
          <a:p>
            <a:pPr algn="ctr">
              <a:buSzPct val="25000"/>
            </a:pPr>
            <a:r>
              <a:rPr lang="en-US" sz="2800" dirty="0" smtClean="0">
                <a:ea typeface="Calibri"/>
                <a:cs typeface="Calibri"/>
                <a:sym typeface="Calibri"/>
              </a:rPr>
              <a:t>RGC</a:t>
            </a:r>
            <a:r>
              <a:rPr lang="en-US" altLang="ja-JP" sz="2800" dirty="0" smtClean="0">
                <a:solidFill>
                  <a:srgbClr val="FF0000"/>
                </a:solidFill>
                <a:ea typeface="Calibri"/>
                <a:cs typeface="Calibri"/>
                <a:sym typeface="Calibri"/>
              </a:rPr>
              <a:t>_10-2</a:t>
            </a:r>
            <a:r>
              <a:rPr lang="en-US" altLang="ja-JP" sz="2800" dirty="0" smtClean="0">
                <a:ea typeface="Calibri"/>
                <a:cs typeface="Calibri"/>
                <a:sym typeface="Calibri"/>
              </a:rPr>
              <a:t> </a:t>
            </a:r>
            <a:r>
              <a:rPr lang="en-US" sz="2400" dirty="0" smtClean="0">
                <a:latin typeface="Calibri"/>
                <a:ea typeface="Calibri"/>
                <a:cs typeface="Calibri"/>
                <a:sym typeface="Calibri"/>
              </a:rPr>
              <a:t>=[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∑10^(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gc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*0.1)]</a:t>
            </a:r>
            <a:r>
              <a:rPr lang="en-US" sz="2400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/9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1796892" y="5112532"/>
                <a:ext cx="5812971" cy="9540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𝐴</m:t>
                      </m:r>
                      <m:r>
                        <a:rPr lang="en-US" altLang="ja-JP" b="0" i="1" smtClean="0">
                          <a:latin typeface="Cambria Math" charset="0"/>
                        </a:rPr>
                        <m:t>𝑠</m:t>
                      </m:r>
                      <m:r>
                        <a:rPr lang="en-US" altLang="ja-JP" b="0" i="1" smtClean="0">
                          <a:latin typeface="Cambria Math" charset="0"/>
                        </a:rPr>
                        <m:t>6:</m:t>
                      </m:r>
                      <m:r>
                        <a:rPr lang="en-US" altLang="ja-JP" b="0" i="1" smtClean="0">
                          <a:latin typeface="Cambria Math" charset="0"/>
                        </a:rPr>
                        <m:t>𝐴𝑠</m:t>
                      </m:r>
                      <m:r>
                        <a:rPr lang="en-US" altLang="ja-JP" b="0" i="1" smtClean="0">
                          <a:latin typeface="Cambria Math" charset="0"/>
                        </a:rPr>
                        <m:t>2=</m:t>
                      </m:r>
                      <m:sSup>
                        <m:sSup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6</m:t>
                          </m:r>
                        </m:e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×</m:t>
                      </m:r>
                      <m:sSup>
                        <m:sSup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4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charset="0"/>
                        </a:rPr>
                        <m:t>:</m:t>
                      </m:r>
                      <m:r>
                        <a:rPr lang="en-US" b="0" i="1" smtClean="0">
                          <a:latin typeface="Cambria Math" charset="0"/>
                        </a:rPr>
                        <m:t> </m:t>
                      </m:r>
                      <m:sSup>
                        <m:sSupPr>
                          <m:ctrlPr>
                            <a:rPr lang="en-US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charset="0"/>
                            </a:rPr>
                            <m:t>2</m:t>
                          </m:r>
                        </m:e>
                        <m:sup>
                          <m:r>
                            <a:rPr lang="en-US" i="1">
                              <a:latin typeface="Cambria Math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×</m:t>
                      </m:r>
                      <m:sSup>
                        <m:sSupPr>
                          <m:ctrlPr>
                            <a:rPr lang="en-US" i="1">
                              <a:latin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charset="0"/>
                                    </a:rPr>
                                    <m:t>4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charset="0"/>
                            </a:rPr>
                            <m:t>2</m:t>
                          </m:r>
                        </m:sup>
                      </m:sSup>
                      <m:r>
                        <a:rPr lang="en-US" b="0" i="0" smtClean="0">
                          <a:latin typeface="Cambria Math" charset="0"/>
                        </a:rPr>
                        <m:t>=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9</m:t>
                          </m:r>
                        </m:num>
                        <m:den>
                          <m:r>
                            <a:rPr lang="en-US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: 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0" smtClean="0">
                          <a:latin typeface="Cambria Math" charset="0"/>
                        </a:rPr>
                        <m:t>9 :1 </m:t>
                      </m:r>
                    </m:oMath>
                  </m:oMathPara>
                </a14:m>
                <a:endParaRPr lang="en-US" dirty="0"/>
              </a:p>
              <a:p>
                <a:endParaRPr lang="en-US" b="0" dirty="0" smtClean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6892" y="5112532"/>
                <a:ext cx="5812971" cy="95404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/>
          <p:cNvSpPr/>
          <p:nvPr/>
        </p:nvSpPr>
        <p:spPr>
          <a:xfrm>
            <a:off x="6063082" y="3983765"/>
            <a:ext cx="259070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ganglion cell quantity (</a:t>
            </a:r>
            <a:r>
              <a:rPr lang="en-US" dirty="0" err="1"/>
              <a:t>gc</a:t>
            </a:r>
            <a:r>
              <a:rPr lang="en-US" dirty="0" smtClean="0"/>
              <a:t>)</a:t>
            </a:r>
          </a:p>
          <a:p>
            <a:r>
              <a:rPr lang="en-US" dirty="0"/>
              <a:t>visual field sensitivity (s</a:t>
            </a:r>
            <a:r>
              <a:rPr lang="en-US" dirty="0" smtClean="0"/>
              <a:t>)</a:t>
            </a:r>
          </a:p>
          <a:p>
            <a:r>
              <a:rPr lang="en-US" dirty="0"/>
              <a:t>eccentricity (</a:t>
            </a:r>
            <a:r>
              <a:rPr lang="en-US" dirty="0" err="1"/>
              <a:t>ec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023859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>
                <a:latin typeface="+mj-ea"/>
                <a:cs typeface="Calibri"/>
                <a:sym typeface="Calibri"/>
              </a:rPr>
              <a:t>RGC</a:t>
            </a:r>
            <a:r>
              <a:rPr lang="en-US" altLang="ja-JP" dirty="0" smtClean="0">
                <a:latin typeface="+mj-ea"/>
                <a:cs typeface="Calibri"/>
                <a:sym typeface="Calibri"/>
              </a:rPr>
              <a:t>_OCT</a:t>
            </a:r>
            <a:endParaRPr lang="en-US" dirty="0">
              <a:latin typeface="+mj-ea"/>
            </a:endParaRPr>
          </a:p>
        </p:txBody>
      </p:sp>
      <p:sp>
        <p:nvSpPr>
          <p:cNvPr id="3" name="Shape 207"/>
          <p:cNvSpPr txBox="1"/>
          <p:nvPr/>
        </p:nvSpPr>
        <p:spPr>
          <a:xfrm>
            <a:off x="1269453" y="2301715"/>
            <a:ext cx="6605093" cy="18282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lIns="68569" tIns="34275" rIns="68569" bIns="34275" anchor="t" anchorCtr="0">
            <a:noAutofit/>
          </a:bodyPr>
          <a:lstStyle/>
          <a:p>
            <a:pPr algn="ctr"/>
            <a:r>
              <a:rPr lang="en-US" altLang="ja-JP" sz="2100" dirty="0">
                <a:solidFill>
                  <a:srgbClr val="000000"/>
                </a:solidFill>
                <a:latin typeface="Arial" panose="020B0604020202020204" pitchFamily="34" charset="0"/>
              </a:rPr>
              <a:t>d = (−0.007*age) + 1.4 </a:t>
            </a:r>
            <a:endParaRPr lang="en-US" altLang="ja-JP" sz="2100" dirty="0"/>
          </a:p>
          <a:p>
            <a:pPr algn="ctr"/>
            <a:r>
              <a:rPr lang="en-US" altLang="ja-JP" sz="2100" dirty="0">
                <a:solidFill>
                  <a:srgbClr val="000000"/>
                </a:solidFill>
                <a:latin typeface="Arial" panose="020B0604020202020204" pitchFamily="34" charset="0"/>
              </a:rPr>
              <a:t>c = (−</a:t>
            </a:r>
            <a:r>
              <a:rPr lang="en-US" altLang="ja-JP" sz="2100" dirty="0" smtClean="0">
                <a:solidFill>
                  <a:srgbClr val="000000"/>
                </a:solidFill>
                <a:latin typeface="Arial" panose="020B0604020202020204" pitchFamily="34" charset="0"/>
              </a:rPr>
              <a:t>0.26*</a:t>
            </a:r>
            <a:r>
              <a:rPr lang="en-US" altLang="ja-JP" sz="2100" dirty="0" smtClean="0">
                <a:solidFill>
                  <a:srgbClr val="FF0000"/>
                </a:solidFill>
                <a:latin typeface="Arial" panose="020B0604020202020204" pitchFamily="34" charset="0"/>
              </a:rPr>
              <a:t>MD</a:t>
            </a:r>
            <a:r>
              <a:rPr lang="en-US" altLang="ja-JP" sz="2100" dirty="0" smtClean="0">
                <a:solidFill>
                  <a:srgbClr val="000000"/>
                </a:solidFill>
                <a:latin typeface="Arial" panose="020B0604020202020204" pitchFamily="34" charset="0"/>
              </a:rPr>
              <a:t>) </a:t>
            </a:r>
            <a:r>
              <a:rPr lang="en-US" altLang="ja-JP" sz="2100" dirty="0">
                <a:solidFill>
                  <a:srgbClr val="000000"/>
                </a:solidFill>
                <a:latin typeface="Arial" panose="020B0604020202020204" pitchFamily="34" charset="0"/>
              </a:rPr>
              <a:t>+ 0.12 </a:t>
            </a:r>
            <a:endParaRPr lang="en-US" altLang="ja-JP" sz="2100" dirty="0" smtClean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algn="ctr"/>
            <a:r>
              <a:rPr lang="en-US" altLang="ja-JP" sz="2100" dirty="0" smtClean="0">
                <a:solidFill>
                  <a:srgbClr val="000000"/>
                </a:solidFill>
                <a:latin typeface="Arial" panose="020B0604020202020204" pitchFamily="34" charset="0"/>
              </a:rPr>
              <a:t>a </a:t>
            </a:r>
            <a:r>
              <a:rPr lang="en-US" altLang="ja-JP" sz="2100" dirty="0">
                <a:solidFill>
                  <a:srgbClr val="000000"/>
                </a:solidFill>
                <a:latin typeface="Arial" panose="020B0604020202020204" pitchFamily="34" charset="0"/>
              </a:rPr>
              <a:t>= </a:t>
            </a:r>
            <a:r>
              <a:rPr lang="en-US" altLang="ja-JP" sz="2100" dirty="0" err="1" smtClean="0">
                <a:latin typeface="Arial" panose="020B0604020202020204" pitchFamily="34" charset="0"/>
              </a:rPr>
              <a:t>ave</a:t>
            </a:r>
            <a:r>
              <a:rPr lang="en-US" altLang="ja-JP" sz="2100" dirty="0" smtClean="0">
                <a:latin typeface="Arial" panose="020B0604020202020204" pitchFamily="34" charset="0"/>
              </a:rPr>
              <a:t> cpRNFLT</a:t>
            </a:r>
            <a:r>
              <a:rPr lang="en-US" altLang="ja-JP" sz="2100" dirty="0" smtClean="0">
                <a:solidFill>
                  <a:srgbClr val="000000"/>
                </a:solidFill>
                <a:latin typeface="Arial" panose="020B0604020202020204" pitchFamily="34" charset="0"/>
              </a:rPr>
              <a:t>*</a:t>
            </a:r>
            <a:r>
              <a:rPr lang="en-US" altLang="ja-JP" sz="2100" dirty="0" err="1" smtClean="0">
                <a:solidFill>
                  <a:srgbClr val="FF0000"/>
                </a:solidFill>
                <a:latin typeface="Arial" panose="020B0604020202020204" pitchFamily="34" charset="0"/>
              </a:rPr>
              <a:t>θ</a:t>
            </a:r>
            <a:r>
              <a:rPr lang="en-US" altLang="ja-JP" sz="2100" dirty="0" smtClean="0">
                <a:solidFill>
                  <a:srgbClr val="FF0000"/>
                </a:solidFill>
                <a:latin typeface="Arial" panose="020B0604020202020204" pitchFamily="34" charset="0"/>
              </a:rPr>
              <a:t>/360</a:t>
            </a:r>
            <a:r>
              <a:rPr lang="en-US" altLang="ja-JP" sz="2100" dirty="0" smtClean="0">
                <a:solidFill>
                  <a:srgbClr val="000000"/>
                </a:solidFill>
                <a:latin typeface="Arial" panose="020B0604020202020204" pitchFamily="34" charset="0"/>
              </a:rPr>
              <a:t>*10870*d </a:t>
            </a:r>
          </a:p>
          <a:p>
            <a:pPr algn="ctr"/>
            <a:endParaRPr lang="en-US" altLang="ja-JP" sz="2100" dirty="0" smtClean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algn="ctr"/>
            <a:r>
              <a:rPr lang="en-US" altLang="ja-JP" sz="2100" dirty="0" smtClean="0">
                <a:solidFill>
                  <a:srgbClr val="000000"/>
                </a:solidFill>
                <a:latin typeface="Arial" panose="020B0604020202020204" pitchFamily="34" charset="0"/>
              </a:rPr>
              <a:t>RGC_OCT= </a:t>
            </a:r>
            <a:r>
              <a:rPr lang="en-US" altLang="ja-JP" sz="2100" dirty="0">
                <a:solidFill>
                  <a:srgbClr val="000000"/>
                </a:solidFill>
                <a:latin typeface="Arial" panose="020B0604020202020204" pitchFamily="34" charset="0"/>
              </a:rPr>
              <a:t>10^[(log(a)*10 −c)*0.1</a:t>
            </a:r>
            <a:r>
              <a:rPr lang="en-US" altLang="ja-JP" sz="2100" dirty="0" smtClean="0">
                <a:solidFill>
                  <a:srgbClr val="000000"/>
                </a:solidFill>
                <a:latin typeface="Arial" panose="020B0604020202020204" pitchFamily="34" charset="0"/>
              </a:rPr>
              <a:t>]</a:t>
            </a:r>
            <a:endParaRPr lang="en-US" altLang="ja-JP" sz="2100" dirty="0"/>
          </a:p>
        </p:txBody>
      </p:sp>
      <p:sp>
        <p:nvSpPr>
          <p:cNvPr id="5" name="Shape 210"/>
          <p:cNvSpPr/>
          <p:nvPr/>
        </p:nvSpPr>
        <p:spPr>
          <a:xfrm>
            <a:off x="5232401" y="6508102"/>
            <a:ext cx="3712227" cy="699796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 algn="r">
              <a:buSzPct val="25000"/>
            </a:pPr>
            <a:r>
              <a:rPr lang="en-US" dirty="0" smtClean="0">
                <a:latin typeface="Calibri"/>
                <a:ea typeface="Calibri"/>
                <a:cs typeface="Calibri"/>
                <a:sym typeface="Calibri"/>
              </a:rPr>
              <a:t>Zhang C. Ophthalmology 2014</a:t>
            </a:r>
            <a:endParaRPr lang="en-US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正方形/長方形 5"/>
          <p:cNvSpPr/>
          <p:nvPr/>
        </p:nvSpPr>
        <p:spPr>
          <a:xfrm>
            <a:off x="2809068" y="3852918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ja-JP" dirty="0"/>
              <a:t/>
            </a:r>
            <a:br>
              <a:rPr lang="en-US" altLang="ja-JP" dirty="0"/>
            </a:br>
            <a:endParaRPr lang="ja-JP" alt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3442953" y="4399300"/>
            <a:ext cx="2312069" cy="1553413"/>
            <a:chOff x="3456056" y="4074068"/>
            <a:chExt cx="2312069" cy="1553413"/>
          </a:xfrm>
        </p:grpSpPr>
        <p:sp>
          <p:nvSpPr>
            <p:cNvPr id="17" name="TextBox 16"/>
            <p:cNvSpPr txBox="1"/>
            <p:nvPr/>
          </p:nvSpPr>
          <p:spPr>
            <a:xfrm>
              <a:off x="4158001" y="4074068"/>
              <a:ext cx="8819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err="1" smtClean="0"/>
                <a:t>cpRNFL</a:t>
              </a:r>
              <a:endParaRPr lang="en-US" dirty="0"/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3456056" y="4736573"/>
              <a:ext cx="535724" cy="890908"/>
              <a:chOff x="4331126" y="4470853"/>
              <a:chExt cx="535724" cy="890908"/>
            </a:xfrm>
          </p:grpSpPr>
          <p:sp>
            <p:nvSpPr>
              <p:cNvPr id="15" name="Oval 14"/>
              <p:cNvSpPr/>
              <p:nvPr/>
            </p:nvSpPr>
            <p:spPr>
              <a:xfrm>
                <a:off x="4350811" y="4470853"/>
                <a:ext cx="500295" cy="544423"/>
              </a:xfrm>
              <a:prstGeom prst="ellipse">
                <a:avLst/>
              </a:prstGeom>
              <a:solidFill>
                <a:srgbClr val="0700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4331126" y="4992429"/>
                <a:ext cx="5357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/>
                  <a:t>360</a:t>
                </a:r>
                <a:endParaRPr lang="en-US" dirty="0"/>
              </a:p>
            </p:txBody>
          </p:sp>
        </p:grpSp>
        <p:grpSp>
          <p:nvGrpSpPr>
            <p:cNvPr id="4" name="Group 3"/>
            <p:cNvGrpSpPr/>
            <p:nvPr/>
          </p:nvGrpSpPr>
          <p:grpSpPr>
            <a:xfrm>
              <a:off x="5232401" y="4703311"/>
              <a:ext cx="535724" cy="924170"/>
              <a:chOff x="4331126" y="5472201"/>
              <a:chExt cx="535724" cy="924170"/>
            </a:xfrm>
          </p:grpSpPr>
          <p:grpSp>
            <p:nvGrpSpPr>
              <p:cNvPr id="16" name="Group 15"/>
              <p:cNvGrpSpPr/>
              <p:nvPr/>
            </p:nvGrpSpPr>
            <p:grpSpPr>
              <a:xfrm>
                <a:off x="4346871" y="5472201"/>
                <a:ext cx="504234" cy="548710"/>
                <a:chOff x="6953300" y="3833811"/>
                <a:chExt cx="806400" cy="806400"/>
              </a:xfrm>
            </p:grpSpPr>
            <p:sp>
              <p:nvSpPr>
                <p:cNvPr id="21" name="Oval 20"/>
                <p:cNvSpPr/>
                <p:nvPr/>
              </p:nvSpPr>
              <p:spPr>
                <a:xfrm>
                  <a:off x="6959600" y="3836961"/>
                  <a:ext cx="800100" cy="800100"/>
                </a:xfrm>
                <a:prstGeom prst="ellipse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" name="Pie 21"/>
                <p:cNvSpPr/>
                <p:nvPr/>
              </p:nvSpPr>
              <p:spPr>
                <a:xfrm rot="10800000">
                  <a:off x="6953300" y="3833811"/>
                  <a:ext cx="806400" cy="806400"/>
                </a:xfrm>
                <a:prstGeom prst="pie">
                  <a:avLst>
                    <a:gd name="adj1" fmla="val 5423411"/>
                    <a:gd name="adj2" fmla="val 16181995"/>
                  </a:avLst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9" name="TextBox 18"/>
              <p:cNvSpPr txBox="1"/>
              <p:nvPr/>
            </p:nvSpPr>
            <p:spPr>
              <a:xfrm>
                <a:off x="4331126" y="6027039"/>
                <a:ext cx="5357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/>
                  <a:t>180</a:t>
                </a:r>
                <a:endParaRPr lang="en-US" dirty="0"/>
              </a:p>
            </p:txBody>
          </p:sp>
        </p:grpSp>
      </p:grpSp>
      <p:sp>
        <p:nvSpPr>
          <p:cNvPr id="20" name="Rectangle 9"/>
          <p:cNvSpPr/>
          <p:nvPr/>
        </p:nvSpPr>
        <p:spPr>
          <a:xfrm>
            <a:off x="5270913" y="6116354"/>
            <a:ext cx="37970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>
                <a:solidFill>
                  <a:srgbClr val="FF0000"/>
                </a:solidFill>
                <a:latin typeface="Arial" panose="020B0604020202020204" pitchFamily="34" charset="0"/>
              </a:rPr>
              <a:t>cpRNFLT; </a:t>
            </a:r>
            <a:r>
              <a:rPr lang="ja-JP" altLang="en-US" dirty="0" smtClean="0">
                <a:solidFill>
                  <a:srgbClr val="FF0000"/>
                </a:solidFill>
                <a:latin typeface="Arial" panose="020B0604020202020204" pitchFamily="34" charset="0"/>
              </a:rPr>
              <a:t>乳頭周囲神経節細胞層厚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0970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20497</TotalTime>
  <Words>1819</Words>
  <Application>Microsoft Macintosh PowerPoint</Application>
  <PresentationFormat>On-screen Show (4:3)</PresentationFormat>
  <Paragraphs>263</Paragraphs>
  <Slides>28</Slides>
  <Notes>23</Notes>
  <HiddenSlides>6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42" baseType="lpstr">
      <vt:lpstr>Calibri</vt:lpstr>
      <vt:lpstr>Calibri Light</vt:lpstr>
      <vt:lpstr>Cambria Math</vt:lpstr>
      <vt:lpstr>Century</vt:lpstr>
      <vt:lpstr>Georgia</vt:lpstr>
      <vt:lpstr>ＭＳ ゴシック</vt:lpstr>
      <vt:lpstr>Times New Roman</vt:lpstr>
      <vt:lpstr>Wingdings</vt:lpstr>
      <vt:lpstr>Yu Gothic</vt:lpstr>
      <vt:lpstr>Yu Gothic Light</vt:lpstr>
      <vt:lpstr>游ゴシック</vt:lpstr>
      <vt:lpstr>游ゴシック Light</vt:lpstr>
      <vt:lpstr>Arial</vt:lpstr>
      <vt:lpstr>Office Theme</vt:lpstr>
      <vt:lpstr>ハンフリー10-2とOCTから算出する網膜神経節細胞数</vt:lpstr>
      <vt:lpstr>背景</vt:lpstr>
      <vt:lpstr>Structure-Function models 6 degree grid (30, 24-2)</vt:lpstr>
      <vt:lpstr>目的</vt:lpstr>
      <vt:lpstr>対象</vt:lpstr>
      <vt:lpstr>対象</vt:lpstr>
      <vt:lpstr>PowerPoint Presentation</vt:lpstr>
      <vt:lpstr>RGC_10-2</vt:lpstr>
      <vt:lpstr>RGC_OCT</vt:lpstr>
      <vt:lpstr>RGC_10-2 vs 360 &amp; 180 degree</vt:lpstr>
      <vt:lpstr>360 degree is best</vt:lpstr>
      <vt:lpstr>PowerPoint Presentation</vt:lpstr>
      <vt:lpstr>サブ解析</vt:lpstr>
      <vt:lpstr>RGC_10-2 vs RGC_24-2</vt:lpstr>
      <vt:lpstr>MD10-2vsRGC_10-2</vt:lpstr>
      <vt:lpstr>GC_AVERAGEvsRGC10-2,RGC24-2</vt:lpstr>
      <vt:lpstr>GC_MINIMUMvsRGC10-2,RGC24-2</vt:lpstr>
      <vt:lpstr>結果のまとめ</vt:lpstr>
      <vt:lpstr>10-2測定点とcpRNFLTの対応 </vt:lpstr>
      <vt:lpstr>RGC_10-2</vt:lpstr>
      <vt:lpstr>What is affected?</vt:lpstr>
      <vt:lpstr>結語</vt:lpstr>
      <vt:lpstr>RGC_10-2 vs RGC_30-2/24-2</vt:lpstr>
      <vt:lpstr>RGC_10-2vsMD10-2,MD30-2</vt:lpstr>
      <vt:lpstr>　　　　　　　　　　　　　　RGC_10-2 vs RGC_30-2</vt:lpstr>
      <vt:lpstr>MD10-2 vs MD30-2</vt:lpstr>
      <vt:lpstr>GC_AVERAGEvsRGC10-2,RGC30-2</vt:lpstr>
      <vt:lpstr>GC_MINIMUMvsRGC10-2,RGC30-2</vt:lpstr>
    </vt:vector>
  </TitlesOfParts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小川俊平</dc:creator>
  <cp:lastModifiedBy>小川俊平</cp:lastModifiedBy>
  <cp:revision>347</cp:revision>
  <dcterms:created xsi:type="dcterms:W3CDTF">2017-05-19T11:56:16Z</dcterms:created>
  <dcterms:modified xsi:type="dcterms:W3CDTF">2017-09-22T08:44:45Z</dcterms:modified>
</cp:coreProperties>
</file>